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ja-JP"/>
    </a:defPPr>
    <a:lvl1pPr marL="0" algn="l" defTabSz="3667545" rtl="0" eaLnBrk="1" latinLnBrk="0" hangingPunct="1">
      <a:defRPr kumimoji="1" sz="7355" kern="1200">
        <a:solidFill>
          <a:schemeClr val="tx1"/>
        </a:solidFill>
        <a:latin typeface="+mn-lt"/>
        <a:ea typeface="+mn-ea"/>
        <a:cs typeface="+mn-cs"/>
      </a:defRPr>
    </a:lvl1pPr>
    <a:lvl2pPr marL="1833772" algn="l" defTabSz="3667545" rtl="0" eaLnBrk="1" latinLnBrk="0" hangingPunct="1">
      <a:defRPr kumimoji="1" sz="7355" kern="1200">
        <a:solidFill>
          <a:schemeClr val="tx1"/>
        </a:solidFill>
        <a:latin typeface="+mn-lt"/>
        <a:ea typeface="+mn-ea"/>
        <a:cs typeface="+mn-cs"/>
      </a:defRPr>
    </a:lvl2pPr>
    <a:lvl3pPr marL="3667545" algn="l" defTabSz="3667545" rtl="0" eaLnBrk="1" latinLnBrk="0" hangingPunct="1">
      <a:defRPr kumimoji="1" sz="7355" kern="1200">
        <a:solidFill>
          <a:schemeClr val="tx1"/>
        </a:solidFill>
        <a:latin typeface="+mn-lt"/>
        <a:ea typeface="+mn-ea"/>
        <a:cs typeface="+mn-cs"/>
      </a:defRPr>
    </a:lvl3pPr>
    <a:lvl4pPr marL="5501319" algn="l" defTabSz="3667545" rtl="0" eaLnBrk="1" latinLnBrk="0" hangingPunct="1">
      <a:defRPr kumimoji="1" sz="7355" kern="1200">
        <a:solidFill>
          <a:schemeClr val="tx1"/>
        </a:solidFill>
        <a:latin typeface="+mn-lt"/>
        <a:ea typeface="+mn-ea"/>
        <a:cs typeface="+mn-cs"/>
      </a:defRPr>
    </a:lvl4pPr>
    <a:lvl5pPr marL="7335091" algn="l" defTabSz="3667545" rtl="0" eaLnBrk="1" latinLnBrk="0" hangingPunct="1">
      <a:defRPr kumimoji="1" sz="7355" kern="1200">
        <a:solidFill>
          <a:schemeClr val="tx1"/>
        </a:solidFill>
        <a:latin typeface="+mn-lt"/>
        <a:ea typeface="+mn-ea"/>
        <a:cs typeface="+mn-cs"/>
      </a:defRPr>
    </a:lvl5pPr>
    <a:lvl6pPr marL="9168865" algn="l" defTabSz="3667545" rtl="0" eaLnBrk="1" latinLnBrk="0" hangingPunct="1">
      <a:defRPr kumimoji="1" sz="7355" kern="1200">
        <a:solidFill>
          <a:schemeClr val="tx1"/>
        </a:solidFill>
        <a:latin typeface="+mn-lt"/>
        <a:ea typeface="+mn-ea"/>
        <a:cs typeface="+mn-cs"/>
      </a:defRPr>
    </a:lvl6pPr>
    <a:lvl7pPr marL="11002636" algn="l" defTabSz="3667545" rtl="0" eaLnBrk="1" latinLnBrk="0" hangingPunct="1">
      <a:defRPr kumimoji="1" sz="7355" kern="1200">
        <a:solidFill>
          <a:schemeClr val="tx1"/>
        </a:solidFill>
        <a:latin typeface="+mn-lt"/>
        <a:ea typeface="+mn-ea"/>
        <a:cs typeface="+mn-cs"/>
      </a:defRPr>
    </a:lvl7pPr>
    <a:lvl8pPr marL="12836410" algn="l" defTabSz="3667545" rtl="0" eaLnBrk="1" latinLnBrk="0" hangingPunct="1">
      <a:defRPr kumimoji="1" sz="7355" kern="1200">
        <a:solidFill>
          <a:schemeClr val="tx1"/>
        </a:solidFill>
        <a:latin typeface="+mn-lt"/>
        <a:ea typeface="+mn-ea"/>
        <a:cs typeface="+mn-cs"/>
      </a:defRPr>
    </a:lvl8pPr>
    <a:lvl9pPr marL="14670182" algn="l" defTabSz="3667545" rtl="0" eaLnBrk="1" latinLnBrk="0" hangingPunct="1">
      <a:defRPr kumimoji="1" sz="73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483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2A"/>
    <a:srgbClr val="AEF20D"/>
    <a:srgbClr val="FEA608"/>
    <a:srgbClr val="E3001C"/>
    <a:srgbClr val="71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>
        <p:scale>
          <a:sx n="40" d="100"/>
          <a:sy n="40" d="100"/>
        </p:scale>
        <p:origin x="-80" y="2072"/>
      </p:cViewPr>
      <p:guideLst>
        <p:guide orient="horz" pos="13483"/>
        <p:guide pos="110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1F99F-46C8-B148-967E-F7ABA68CDC98}" type="datetimeFigureOut">
              <a:rPr kumimoji="1" lang="ja-JP" altLang="en-US" smtClean="0"/>
              <a:t>18/02/07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FAB97-6DEF-B84F-9240-225E4C2AC3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4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664" rtl="0" eaLnBrk="1" latinLnBrk="0" hangingPunct="1">
      <a:defRPr kumimoji="1" sz="1697" kern="1200">
        <a:solidFill>
          <a:schemeClr val="tx1"/>
        </a:solidFill>
        <a:latin typeface="+mn-lt"/>
        <a:ea typeface="+mn-ea"/>
        <a:cs typeface="+mn-cs"/>
      </a:defRPr>
    </a:lvl1pPr>
    <a:lvl2pPr marL="646664" algn="l" defTabSz="646664" rtl="0" eaLnBrk="1" latinLnBrk="0" hangingPunct="1">
      <a:defRPr kumimoji="1" sz="1697" kern="1200">
        <a:solidFill>
          <a:schemeClr val="tx1"/>
        </a:solidFill>
        <a:latin typeface="+mn-lt"/>
        <a:ea typeface="+mn-ea"/>
        <a:cs typeface="+mn-cs"/>
      </a:defRPr>
    </a:lvl2pPr>
    <a:lvl3pPr marL="1293327" algn="l" defTabSz="646664" rtl="0" eaLnBrk="1" latinLnBrk="0" hangingPunct="1">
      <a:defRPr kumimoji="1" sz="1697" kern="1200">
        <a:solidFill>
          <a:schemeClr val="tx1"/>
        </a:solidFill>
        <a:latin typeface="+mn-lt"/>
        <a:ea typeface="+mn-ea"/>
        <a:cs typeface="+mn-cs"/>
      </a:defRPr>
    </a:lvl3pPr>
    <a:lvl4pPr marL="1939991" algn="l" defTabSz="646664" rtl="0" eaLnBrk="1" latinLnBrk="0" hangingPunct="1">
      <a:defRPr kumimoji="1" sz="1697" kern="1200">
        <a:solidFill>
          <a:schemeClr val="tx1"/>
        </a:solidFill>
        <a:latin typeface="+mn-lt"/>
        <a:ea typeface="+mn-ea"/>
        <a:cs typeface="+mn-cs"/>
      </a:defRPr>
    </a:lvl4pPr>
    <a:lvl5pPr marL="2586655" algn="l" defTabSz="646664" rtl="0" eaLnBrk="1" latinLnBrk="0" hangingPunct="1">
      <a:defRPr kumimoji="1" sz="1697" kern="1200">
        <a:solidFill>
          <a:schemeClr val="tx1"/>
        </a:solidFill>
        <a:latin typeface="+mn-lt"/>
        <a:ea typeface="+mn-ea"/>
        <a:cs typeface="+mn-cs"/>
      </a:defRPr>
    </a:lvl5pPr>
    <a:lvl6pPr marL="3233318" algn="l" defTabSz="646664" rtl="0" eaLnBrk="1" latinLnBrk="0" hangingPunct="1">
      <a:defRPr kumimoji="1" sz="1697" kern="1200">
        <a:solidFill>
          <a:schemeClr val="tx1"/>
        </a:solidFill>
        <a:latin typeface="+mn-lt"/>
        <a:ea typeface="+mn-ea"/>
        <a:cs typeface="+mn-cs"/>
      </a:defRPr>
    </a:lvl6pPr>
    <a:lvl7pPr marL="3879982" algn="l" defTabSz="646664" rtl="0" eaLnBrk="1" latinLnBrk="0" hangingPunct="1">
      <a:defRPr kumimoji="1" sz="1697" kern="1200">
        <a:solidFill>
          <a:schemeClr val="tx1"/>
        </a:solidFill>
        <a:latin typeface="+mn-lt"/>
        <a:ea typeface="+mn-ea"/>
        <a:cs typeface="+mn-cs"/>
      </a:defRPr>
    </a:lvl7pPr>
    <a:lvl8pPr marL="4526646" algn="l" defTabSz="646664" rtl="0" eaLnBrk="1" latinLnBrk="0" hangingPunct="1">
      <a:defRPr kumimoji="1" sz="1697" kern="1200">
        <a:solidFill>
          <a:schemeClr val="tx1"/>
        </a:solidFill>
        <a:latin typeface="+mn-lt"/>
        <a:ea typeface="+mn-ea"/>
        <a:cs typeface="+mn-cs"/>
      </a:defRPr>
    </a:lvl8pPr>
    <a:lvl9pPr marL="5173309" algn="l" defTabSz="646664" rtl="0" eaLnBrk="1" latinLnBrk="0" hangingPunct="1">
      <a:defRPr kumimoji="1" sz="16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70645" y="13296915"/>
            <a:ext cx="25733932" cy="9175068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41285" y="24255467"/>
            <a:ext cx="21192651" cy="109387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6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9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30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6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96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29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61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0497871" y="12603335"/>
            <a:ext cx="18774835" cy="268435080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173358" y="12603335"/>
            <a:ext cx="55819923" cy="268435080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536" y="27505387"/>
            <a:ext cx="25733932" cy="8501302"/>
          </a:xfrm>
        </p:spPr>
        <p:txBody>
          <a:bodyPr anchor="t"/>
          <a:lstStyle>
            <a:lvl1pPr algn="l">
              <a:defRPr sz="15974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2391536" y="18142066"/>
            <a:ext cx="25733932" cy="9363320"/>
          </a:xfrm>
        </p:spPr>
        <p:txBody>
          <a:bodyPr anchor="b"/>
          <a:lstStyle>
            <a:lvl1pPr marL="0" indent="0">
              <a:buNone/>
              <a:defRPr sz="8058">
                <a:solidFill>
                  <a:schemeClr val="tx1">
                    <a:tint val="75000"/>
                  </a:schemeClr>
                </a:solidFill>
              </a:defRPr>
            </a:lvl1pPr>
            <a:lvl2pPr marL="1832735" indent="0">
              <a:buNone/>
              <a:defRPr sz="7351">
                <a:solidFill>
                  <a:schemeClr val="tx1">
                    <a:tint val="75000"/>
                  </a:schemeClr>
                </a:solidFill>
              </a:defRPr>
            </a:lvl2pPr>
            <a:lvl3pPr marL="3665470" indent="0">
              <a:buNone/>
              <a:defRPr sz="6361">
                <a:solidFill>
                  <a:schemeClr val="tx1">
                    <a:tint val="75000"/>
                  </a:schemeClr>
                </a:solidFill>
              </a:defRPr>
            </a:lvl3pPr>
            <a:lvl4pPr marL="5498207" indent="0">
              <a:buNone/>
              <a:defRPr sz="5654">
                <a:solidFill>
                  <a:schemeClr val="tx1">
                    <a:tint val="75000"/>
                  </a:schemeClr>
                </a:solidFill>
              </a:defRPr>
            </a:lvl4pPr>
            <a:lvl5pPr marL="7330942" indent="0">
              <a:buNone/>
              <a:defRPr sz="5654">
                <a:solidFill>
                  <a:schemeClr val="tx1">
                    <a:tint val="75000"/>
                  </a:schemeClr>
                </a:solidFill>
              </a:defRPr>
            </a:lvl5pPr>
            <a:lvl6pPr marL="9163679" indent="0">
              <a:buNone/>
              <a:defRPr sz="5654">
                <a:solidFill>
                  <a:schemeClr val="tx1">
                    <a:tint val="75000"/>
                  </a:schemeClr>
                </a:solidFill>
              </a:defRPr>
            </a:lvl6pPr>
            <a:lvl7pPr marL="10996413" indent="0">
              <a:buNone/>
              <a:defRPr sz="5654">
                <a:solidFill>
                  <a:schemeClr val="tx1">
                    <a:tint val="75000"/>
                  </a:schemeClr>
                </a:solidFill>
              </a:defRPr>
            </a:lvl7pPr>
            <a:lvl8pPr marL="12829149" indent="0">
              <a:buNone/>
              <a:defRPr sz="5654">
                <a:solidFill>
                  <a:schemeClr val="tx1">
                    <a:tint val="75000"/>
                  </a:schemeClr>
                </a:solidFill>
              </a:defRPr>
            </a:lvl8pPr>
            <a:lvl9pPr marL="14661885" indent="0">
              <a:buNone/>
              <a:defRPr sz="56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173357" y="73410440"/>
            <a:ext cx="37297381" cy="207627973"/>
          </a:xfrm>
        </p:spPr>
        <p:txBody>
          <a:bodyPr/>
          <a:lstStyle>
            <a:lvl1pPr>
              <a:defRPr sz="11309"/>
            </a:lvl1pPr>
            <a:lvl2pPr>
              <a:defRPr sz="9612"/>
            </a:lvl2pPr>
            <a:lvl3pPr>
              <a:defRPr sz="8058"/>
            </a:lvl3pPr>
            <a:lvl4pPr>
              <a:defRPr sz="7351"/>
            </a:lvl4pPr>
            <a:lvl5pPr>
              <a:defRPr sz="7351"/>
            </a:lvl5pPr>
            <a:lvl6pPr>
              <a:defRPr sz="7351"/>
            </a:lvl6pPr>
            <a:lvl7pPr>
              <a:defRPr sz="7351"/>
            </a:lvl7pPr>
            <a:lvl8pPr>
              <a:defRPr sz="7351"/>
            </a:lvl8pPr>
            <a:lvl9pPr>
              <a:defRPr sz="735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1975324" y="73410440"/>
            <a:ext cx="37297381" cy="207627973"/>
          </a:xfrm>
        </p:spPr>
        <p:txBody>
          <a:bodyPr/>
          <a:lstStyle>
            <a:lvl1pPr>
              <a:defRPr sz="11309"/>
            </a:lvl1pPr>
            <a:lvl2pPr>
              <a:defRPr sz="9612"/>
            </a:lvl2pPr>
            <a:lvl3pPr>
              <a:defRPr sz="8058"/>
            </a:lvl3pPr>
            <a:lvl4pPr>
              <a:defRPr sz="7351"/>
            </a:lvl4pPr>
            <a:lvl5pPr>
              <a:defRPr sz="7351"/>
            </a:lvl5pPr>
            <a:lvl6pPr>
              <a:defRPr sz="7351"/>
            </a:lvl6pPr>
            <a:lvl7pPr>
              <a:defRPr sz="7351"/>
            </a:lvl7pPr>
            <a:lvl8pPr>
              <a:defRPr sz="7351"/>
            </a:lvl8pPr>
            <a:lvl9pPr>
              <a:defRPr sz="735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763" y="1714137"/>
            <a:ext cx="27247692" cy="713396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513765" y="9581312"/>
            <a:ext cx="13376809" cy="3993035"/>
          </a:xfrm>
        </p:spPr>
        <p:txBody>
          <a:bodyPr anchor="b"/>
          <a:lstStyle>
            <a:lvl1pPr marL="0" indent="0">
              <a:buNone/>
              <a:defRPr sz="9612" b="1"/>
            </a:lvl1pPr>
            <a:lvl2pPr marL="1832735" indent="0">
              <a:buNone/>
              <a:defRPr sz="8058" b="1"/>
            </a:lvl2pPr>
            <a:lvl3pPr marL="3665470" indent="0">
              <a:buNone/>
              <a:defRPr sz="7351" b="1"/>
            </a:lvl3pPr>
            <a:lvl4pPr marL="5498207" indent="0">
              <a:buNone/>
              <a:defRPr sz="6361" b="1"/>
            </a:lvl4pPr>
            <a:lvl5pPr marL="7330942" indent="0">
              <a:buNone/>
              <a:defRPr sz="6361" b="1"/>
            </a:lvl5pPr>
            <a:lvl6pPr marL="9163679" indent="0">
              <a:buNone/>
              <a:defRPr sz="6361" b="1"/>
            </a:lvl6pPr>
            <a:lvl7pPr marL="10996413" indent="0">
              <a:buNone/>
              <a:defRPr sz="6361" b="1"/>
            </a:lvl7pPr>
            <a:lvl8pPr marL="12829149" indent="0">
              <a:buNone/>
              <a:defRPr sz="6361" b="1"/>
            </a:lvl8pPr>
            <a:lvl9pPr marL="14661885" indent="0">
              <a:buNone/>
              <a:defRPr sz="6361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1513765" y="13574346"/>
            <a:ext cx="13376809" cy="24661710"/>
          </a:xfrm>
        </p:spPr>
        <p:txBody>
          <a:bodyPr/>
          <a:lstStyle>
            <a:lvl1pPr>
              <a:defRPr sz="9612"/>
            </a:lvl1pPr>
            <a:lvl2pPr>
              <a:defRPr sz="8058"/>
            </a:lvl2pPr>
            <a:lvl3pPr>
              <a:defRPr sz="7351"/>
            </a:lvl3pPr>
            <a:lvl4pPr>
              <a:defRPr sz="6361"/>
            </a:lvl4pPr>
            <a:lvl5pPr>
              <a:defRPr sz="6361"/>
            </a:lvl5pPr>
            <a:lvl6pPr>
              <a:defRPr sz="6361"/>
            </a:lvl6pPr>
            <a:lvl7pPr>
              <a:defRPr sz="6361"/>
            </a:lvl7pPr>
            <a:lvl8pPr>
              <a:defRPr sz="6361"/>
            </a:lvl8pPr>
            <a:lvl9pPr>
              <a:defRPr sz="636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15379393" y="9581312"/>
            <a:ext cx="13382064" cy="3993035"/>
          </a:xfrm>
        </p:spPr>
        <p:txBody>
          <a:bodyPr anchor="b"/>
          <a:lstStyle>
            <a:lvl1pPr marL="0" indent="0">
              <a:buNone/>
              <a:defRPr sz="9612" b="1"/>
            </a:lvl1pPr>
            <a:lvl2pPr marL="1832735" indent="0">
              <a:buNone/>
              <a:defRPr sz="8058" b="1"/>
            </a:lvl2pPr>
            <a:lvl3pPr marL="3665470" indent="0">
              <a:buNone/>
              <a:defRPr sz="7351" b="1"/>
            </a:lvl3pPr>
            <a:lvl4pPr marL="5498207" indent="0">
              <a:buNone/>
              <a:defRPr sz="6361" b="1"/>
            </a:lvl4pPr>
            <a:lvl5pPr marL="7330942" indent="0">
              <a:buNone/>
              <a:defRPr sz="6361" b="1"/>
            </a:lvl5pPr>
            <a:lvl6pPr marL="9163679" indent="0">
              <a:buNone/>
              <a:defRPr sz="6361" b="1"/>
            </a:lvl6pPr>
            <a:lvl7pPr marL="10996413" indent="0">
              <a:buNone/>
              <a:defRPr sz="6361" b="1"/>
            </a:lvl7pPr>
            <a:lvl8pPr marL="12829149" indent="0">
              <a:buNone/>
              <a:defRPr sz="6361" b="1"/>
            </a:lvl8pPr>
            <a:lvl9pPr marL="14661885" indent="0">
              <a:buNone/>
              <a:defRPr sz="6361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15379393" y="13574346"/>
            <a:ext cx="13382064" cy="24661710"/>
          </a:xfrm>
        </p:spPr>
        <p:txBody>
          <a:bodyPr/>
          <a:lstStyle>
            <a:lvl1pPr>
              <a:defRPr sz="9612"/>
            </a:lvl1pPr>
            <a:lvl2pPr>
              <a:defRPr sz="8058"/>
            </a:lvl2pPr>
            <a:lvl3pPr>
              <a:defRPr sz="7351"/>
            </a:lvl3pPr>
            <a:lvl4pPr>
              <a:defRPr sz="6361"/>
            </a:lvl4pPr>
            <a:lvl5pPr>
              <a:defRPr sz="6361"/>
            </a:lvl5pPr>
            <a:lvl6pPr>
              <a:defRPr sz="6361"/>
            </a:lvl6pPr>
            <a:lvl7pPr>
              <a:defRPr sz="6361"/>
            </a:lvl7pPr>
            <a:lvl8pPr>
              <a:defRPr sz="6361"/>
            </a:lvl8pPr>
            <a:lvl9pPr>
              <a:defRPr sz="636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767" y="1704224"/>
            <a:ext cx="9960338" cy="7252859"/>
          </a:xfrm>
        </p:spPr>
        <p:txBody>
          <a:bodyPr anchor="b"/>
          <a:lstStyle>
            <a:lvl1pPr algn="l">
              <a:defRPr sz="8058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1836769" y="1704232"/>
            <a:ext cx="16924686" cy="36531826"/>
          </a:xfrm>
        </p:spPr>
        <p:txBody>
          <a:bodyPr/>
          <a:lstStyle>
            <a:lvl1pPr>
              <a:defRPr sz="12722"/>
            </a:lvl1pPr>
            <a:lvl2pPr>
              <a:defRPr sz="11309"/>
            </a:lvl2pPr>
            <a:lvl3pPr>
              <a:defRPr sz="9612"/>
            </a:lvl3pPr>
            <a:lvl4pPr>
              <a:defRPr sz="8058"/>
            </a:lvl4pPr>
            <a:lvl5pPr>
              <a:defRPr sz="8058"/>
            </a:lvl5pPr>
            <a:lvl6pPr>
              <a:defRPr sz="8058"/>
            </a:lvl6pPr>
            <a:lvl7pPr>
              <a:defRPr sz="8058"/>
            </a:lvl7pPr>
            <a:lvl8pPr>
              <a:defRPr sz="8058"/>
            </a:lvl8pPr>
            <a:lvl9pPr>
              <a:defRPr sz="8058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513767" y="8957091"/>
            <a:ext cx="9960338" cy="29278967"/>
          </a:xfrm>
        </p:spPr>
        <p:txBody>
          <a:bodyPr/>
          <a:lstStyle>
            <a:lvl1pPr marL="0" indent="0">
              <a:buNone/>
              <a:defRPr sz="5654"/>
            </a:lvl1pPr>
            <a:lvl2pPr marL="1832735" indent="0">
              <a:buNone/>
              <a:defRPr sz="4948"/>
            </a:lvl2pPr>
            <a:lvl3pPr marL="3665470" indent="0">
              <a:buNone/>
              <a:defRPr sz="4099"/>
            </a:lvl3pPr>
            <a:lvl4pPr marL="5498207" indent="0">
              <a:buNone/>
              <a:defRPr sz="3534"/>
            </a:lvl4pPr>
            <a:lvl5pPr marL="7330942" indent="0">
              <a:buNone/>
              <a:defRPr sz="3534"/>
            </a:lvl5pPr>
            <a:lvl6pPr marL="9163679" indent="0">
              <a:buNone/>
              <a:defRPr sz="3534"/>
            </a:lvl6pPr>
            <a:lvl7pPr marL="10996413" indent="0">
              <a:buNone/>
              <a:defRPr sz="3534"/>
            </a:lvl7pPr>
            <a:lvl8pPr marL="12829149" indent="0">
              <a:buNone/>
              <a:defRPr sz="3534"/>
            </a:lvl8pPr>
            <a:lvl9pPr marL="14661885" indent="0">
              <a:buNone/>
              <a:defRPr sz="3534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34156" y="29962641"/>
            <a:ext cx="18165128" cy="3537258"/>
          </a:xfrm>
        </p:spPr>
        <p:txBody>
          <a:bodyPr anchor="b"/>
          <a:lstStyle>
            <a:lvl1pPr algn="l">
              <a:defRPr sz="8058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5934156" y="3824598"/>
            <a:ext cx="18165128" cy="25682258"/>
          </a:xfrm>
        </p:spPr>
        <p:txBody>
          <a:bodyPr/>
          <a:lstStyle>
            <a:lvl1pPr marL="0" indent="0">
              <a:buNone/>
              <a:defRPr sz="12722"/>
            </a:lvl1pPr>
            <a:lvl2pPr marL="1832735" indent="0">
              <a:buNone/>
              <a:defRPr sz="11309"/>
            </a:lvl2pPr>
            <a:lvl3pPr marL="3665470" indent="0">
              <a:buNone/>
              <a:defRPr sz="9612"/>
            </a:lvl3pPr>
            <a:lvl4pPr marL="5498207" indent="0">
              <a:buNone/>
              <a:defRPr sz="8058"/>
            </a:lvl4pPr>
            <a:lvl5pPr marL="7330942" indent="0">
              <a:buNone/>
              <a:defRPr sz="8058"/>
            </a:lvl5pPr>
            <a:lvl6pPr marL="9163679" indent="0">
              <a:buNone/>
              <a:defRPr sz="8058"/>
            </a:lvl6pPr>
            <a:lvl7pPr marL="10996413" indent="0">
              <a:buNone/>
              <a:defRPr sz="8058"/>
            </a:lvl7pPr>
            <a:lvl8pPr marL="12829149" indent="0">
              <a:buNone/>
              <a:defRPr sz="8058"/>
            </a:lvl8pPr>
            <a:lvl9pPr marL="14661885" indent="0">
              <a:buNone/>
              <a:defRPr sz="8058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5934156" y="33499897"/>
            <a:ext cx="18165128" cy="5023494"/>
          </a:xfrm>
        </p:spPr>
        <p:txBody>
          <a:bodyPr/>
          <a:lstStyle>
            <a:lvl1pPr marL="0" indent="0">
              <a:buNone/>
              <a:defRPr sz="5654"/>
            </a:lvl1pPr>
            <a:lvl2pPr marL="1832735" indent="0">
              <a:buNone/>
              <a:defRPr sz="4948"/>
            </a:lvl2pPr>
            <a:lvl3pPr marL="3665470" indent="0">
              <a:buNone/>
              <a:defRPr sz="4099"/>
            </a:lvl3pPr>
            <a:lvl4pPr marL="5498207" indent="0">
              <a:buNone/>
              <a:defRPr sz="3534"/>
            </a:lvl4pPr>
            <a:lvl5pPr marL="7330942" indent="0">
              <a:buNone/>
              <a:defRPr sz="3534"/>
            </a:lvl5pPr>
            <a:lvl6pPr marL="9163679" indent="0">
              <a:buNone/>
              <a:defRPr sz="3534"/>
            </a:lvl6pPr>
            <a:lvl7pPr marL="10996413" indent="0">
              <a:buNone/>
              <a:defRPr sz="3534"/>
            </a:lvl7pPr>
            <a:lvl8pPr marL="12829149" indent="0">
              <a:buNone/>
              <a:defRPr sz="3534"/>
            </a:lvl8pPr>
            <a:lvl9pPr marL="14661885" indent="0">
              <a:buNone/>
              <a:defRPr sz="3534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1513763" y="1714137"/>
            <a:ext cx="27247692" cy="7133961"/>
          </a:xfrm>
          <a:prstGeom prst="rect">
            <a:avLst/>
          </a:prstGeom>
        </p:spPr>
        <p:txBody>
          <a:bodyPr vert="horz" lIns="259300" tIns="129651" rIns="259300" bIns="129651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513763" y="9987550"/>
            <a:ext cx="27247692" cy="28248504"/>
          </a:xfrm>
          <a:prstGeom prst="rect">
            <a:avLst/>
          </a:prstGeom>
        </p:spPr>
        <p:txBody>
          <a:bodyPr vert="horz" lIns="259300" tIns="129651" rIns="259300" bIns="129651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1513764" y="39672755"/>
            <a:ext cx="7064216" cy="2278904"/>
          </a:xfrm>
          <a:prstGeom prst="rect">
            <a:avLst/>
          </a:prstGeom>
        </p:spPr>
        <p:txBody>
          <a:bodyPr vert="horz" lIns="259300" tIns="129651" rIns="259300" bIns="129651" rtlCol="0" anchor="ctr"/>
          <a:lstStyle>
            <a:lvl1pPr algn="l">
              <a:defRPr sz="49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A01BE-B01F-4BF7-B98B-637D558E7802}" type="datetimeFigureOut">
              <a:rPr kumimoji="1" lang="ja-JP" altLang="en-US" smtClean="0"/>
              <a:pPr/>
              <a:t>18/02/07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10344032" y="39672755"/>
            <a:ext cx="9587151" cy="2278904"/>
          </a:xfrm>
          <a:prstGeom prst="rect">
            <a:avLst/>
          </a:prstGeom>
        </p:spPr>
        <p:txBody>
          <a:bodyPr vert="horz" lIns="259300" tIns="129651" rIns="259300" bIns="129651" rtlCol="0" anchor="ctr"/>
          <a:lstStyle>
            <a:lvl1pPr algn="ctr">
              <a:defRPr sz="49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21697241" y="39672755"/>
            <a:ext cx="7064216" cy="2278904"/>
          </a:xfrm>
          <a:prstGeom prst="rect">
            <a:avLst/>
          </a:prstGeom>
        </p:spPr>
        <p:txBody>
          <a:bodyPr vert="horz" lIns="259300" tIns="129651" rIns="259300" bIns="129651" rtlCol="0" anchor="ctr"/>
          <a:lstStyle>
            <a:lvl1pPr algn="r">
              <a:defRPr sz="49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65470" rtl="0" eaLnBrk="1" latinLnBrk="0" hangingPunct="1">
        <a:spcBef>
          <a:spcPct val="0"/>
        </a:spcBef>
        <a:buNone/>
        <a:defRPr kumimoji="1" sz="175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4554" indent="-1374554" algn="l" defTabSz="3665470" rtl="0" eaLnBrk="1" latinLnBrk="0" hangingPunct="1">
        <a:spcBef>
          <a:spcPct val="20000"/>
        </a:spcBef>
        <a:buFont typeface="Arial" pitchFamily="34" charset="0"/>
        <a:buChar char="•"/>
        <a:defRPr kumimoji="1" sz="12722" kern="1200">
          <a:solidFill>
            <a:schemeClr val="tx1"/>
          </a:solidFill>
          <a:latin typeface="+mn-lt"/>
          <a:ea typeface="+mn-ea"/>
          <a:cs typeface="+mn-cs"/>
        </a:defRPr>
      </a:lvl1pPr>
      <a:lvl2pPr marL="2978195" indent="-1145461" algn="l" defTabSz="3665470" rtl="0" eaLnBrk="1" latinLnBrk="0" hangingPunct="1">
        <a:spcBef>
          <a:spcPct val="20000"/>
        </a:spcBef>
        <a:buFont typeface="Arial" pitchFamily="34" charset="0"/>
        <a:buChar char="–"/>
        <a:defRPr kumimoji="1" sz="11309" kern="1200">
          <a:solidFill>
            <a:schemeClr val="tx1"/>
          </a:solidFill>
          <a:latin typeface="+mn-lt"/>
          <a:ea typeface="+mn-ea"/>
          <a:cs typeface="+mn-cs"/>
        </a:defRPr>
      </a:lvl2pPr>
      <a:lvl3pPr marL="4581838" indent="-916366" algn="l" defTabSz="3665470" rtl="0" eaLnBrk="1" latinLnBrk="0" hangingPunct="1">
        <a:spcBef>
          <a:spcPct val="20000"/>
        </a:spcBef>
        <a:buFont typeface="Arial" pitchFamily="34" charset="0"/>
        <a:buChar char="•"/>
        <a:defRPr kumimoji="1" sz="9612" kern="1200">
          <a:solidFill>
            <a:schemeClr val="tx1"/>
          </a:solidFill>
          <a:latin typeface="+mn-lt"/>
          <a:ea typeface="+mn-ea"/>
          <a:cs typeface="+mn-cs"/>
        </a:defRPr>
      </a:lvl3pPr>
      <a:lvl4pPr marL="6414575" indent="-916366" algn="l" defTabSz="3665470" rtl="0" eaLnBrk="1" latinLnBrk="0" hangingPunct="1">
        <a:spcBef>
          <a:spcPct val="20000"/>
        </a:spcBef>
        <a:buFont typeface="Arial" pitchFamily="34" charset="0"/>
        <a:buChar char="–"/>
        <a:defRPr kumimoji="1" sz="8058" kern="1200">
          <a:solidFill>
            <a:schemeClr val="tx1"/>
          </a:solidFill>
          <a:latin typeface="+mn-lt"/>
          <a:ea typeface="+mn-ea"/>
          <a:cs typeface="+mn-cs"/>
        </a:defRPr>
      </a:lvl4pPr>
      <a:lvl5pPr marL="8247310" indent="-916366" algn="l" defTabSz="3665470" rtl="0" eaLnBrk="1" latinLnBrk="0" hangingPunct="1">
        <a:spcBef>
          <a:spcPct val="20000"/>
        </a:spcBef>
        <a:buFont typeface="Arial" pitchFamily="34" charset="0"/>
        <a:buChar char="»"/>
        <a:defRPr kumimoji="1" sz="8058" kern="1200">
          <a:solidFill>
            <a:schemeClr val="tx1"/>
          </a:solidFill>
          <a:latin typeface="+mn-lt"/>
          <a:ea typeface="+mn-ea"/>
          <a:cs typeface="+mn-cs"/>
        </a:defRPr>
      </a:lvl5pPr>
      <a:lvl6pPr marL="10080045" indent="-916366" algn="l" defTabSz="3665470" rtl="0" eaLnBrk="1" latinLnBrk="0" hangingPunct="1">
        <a:spcBef>
          <a:spcPct val="20000"/>
        </a:spcBef>
        <a:buFont typeface="Arial" pitchFamily="34" charset="0"/>
        <a:buChar char="•"/>
        <a:defRPr kumimoji="1" sz="8058" kern="1200">
          <a:solidFill>
            <a:schemeClr val="tx1"/>
          </a:solidFill>
          <a:latin typeface="+mn-lt"/>
          <a:ea typeface="+mn-ea"/>
          <a:cs typeface="+mn-cs"/>
        </a:defRPr>
      </a:lvl6pPr>
      <a:lvl7pPr marL="11912780" indent="-916366" algn="l" defTabSz="3665470" rtl="0" eaLnBrk="1" latinLnBrk="0" hangingPunct="1">
        <a:spcBef>
          <a:spcPct val="20000"/>
        </a:spcBef>
        <a:buFont typeface="Arial" pitchFamily="34" charset="0"/>
        <a:buChar char="•"/>
        <a:defRPr kumimoji="1" sz="8058" kern="1200">
          <a:solidFill>
            <a:schemeClr val="tx1"/>
          </a:solidFill>
          <a:latin typeface="+mn-lt"/>
          <a:ea typeface="+mn-ea"/>
          <a:cs typeface="+mn-cs"/>
        </a:defRPr>
      </a:lvl7pPr>
      <a:lvl8pPr marL="13745517" indent="-916366" algn="l" defTabSz="3665470" rtl="0" eaLnBrk="1" latinLnBrk="0" hangingPunct="1">
        <a:spcBef>
          <a:spcPct val="20000"/>
        </a:spcBef>
        <a:buFont typeface="Arial" pitchFamily="34" charset="0"/>
        <a:buChar char="•"/>
        <a:defRPr kumimoji="1" sz="8058" kern="1200">
          <a:solidFill>
            <a:schemeClr val="tx1"/>
          </a:solidFill>
          <a:latin typeface="+mn-lt"/>
          <a:ea typeface="+mn-ea"/>
          <a:cs typeface="+mn-cs"/>
        </a:defRPr>
      </a:lvl8pPr>
      <a:lvl9pPr marL="15578252" indent="-916366" algn="l" defTabSz="3665470" rtl="0" eaLnBrk="1" latinLnBrk="0" hangingPunct="1">
        <a:spcBef>
          <a:spcPct val="20000"/>
        </a:spcBef>
        <a:buFont typeface="Arial" pitchFamily="34" charset="0"/>
        <a:buChar char="•"/>
        <a:defRPr kumimoji="1" sz="80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3665470" rtl="0" eaLnBrk="1" latinLnBrk="0" hangingPunct="1">
        <a:defRPr kumimoji="1" sz="7351" kern="1200">
          <a:solidFill>
            <a:schemeClr val="tx1"/>
          </a:solidFill>
          <a:latin typeface="+mn-lt"/>
          <a:ea typeface="+mn-ea"/>
          <a:cs typeface="+mn-cs"/>
        </a:defRPr>
      </a:lvl1pPr>
      <a:lvl2pPr marL="1832735" algn="l" defTabSz="3665470" rtl="0" eaLnBrk="1" latinLnBrk="0" hangingPunct="1">
        <a:defRPr kumimoji="1" sz="7351" kern="1200">
          <a:solidFill>
            <a:schemeClr val="tx1"/>
          </a:solidFill>
          <a:latin typeface="+mn-lt"/>
          <a:ea typeface="+mn-ea"/>
          <a:cs typeface="+mn-cs"/>
        </a:defRPr>
      </a:lvl2pPr>
      <a:lvl3pPr marL="3665470" algn="l" defTabSz="3665470" rtl="0" eaLnBrk="1" latinLnBrk="0" hangingPunct="1">
        <a:defRPr kumimoji="1" sz="7351" kern="1200">
          <a:solidFill>
            <a:schemeClr val="tx1"/>
          </a:solidFill>
          <a:latin typeface="+mn-lt"/>
          <a:ea typeface="+mn-ea"/>
          <a:cs typeface="+mn-cs"/>
        </a:defRPr>
      </a:lvl3pPr>
      <a:lvl4pPr marL="5498207" algn="l" defTabSz="3665470" rtl="0" eaLnBrk="1" latinLnBrk="0" hangingPunct="1">
        <a:defRPr kumimoji="1" sz="7351" kern="1200">
          <a:solidFill>
            <a:schemeClr val="tx1"/>
          </a:solidFill>
          <a:latin typeface="+mn-lt"/>
          <a:ea typeface="+mn-ea"/>
          <a:cs typeface="+mn-cs"/>
        </a:defRPr>
      </a:lvl4pPr>
      <a:lvl5pPr marL="7330942" algn="l" defTabSz="3665470" rtl="0" eaLnBrk="1" latinLnBrk="0" hangingPunct="1">
        <a:defRPr kumimoji="1" sz="7351" kern="1200">
          <a:solidFill>
            <a:schemeClr val="tx1"/>
          </a:solidFill>
          <a:latin typeface="+mn-lt"/>
          <a:ea typeface="+mn-ea"/>
          <a:cs typeface="+mn-cs"/>
        </a:defRPr>
      </a:lvl5pPr>
      <a:lvl6pPr marL="9163679" algn="l" defTabSz="3665470" rtl="0" eaLnBrk="1" latinLnBrk="0" hangingPunct="1">
        <a:defRPr kumimoji="1" sz="7351" kern="1200">
          <a:solidFill>
            <a:schemeClr val="tx1"/>
          </a:solidFill>
          <a:latin typeface="+mn-lt"/>
          <a:ea typeface="+mn-ea"/>
          <a:cs typeface="+mn-cs"/>
        </a:defRPr>
      </a:lvl6pPr>
      <a:lvl7pPr marL="10996413" algn="l" defTabSz="3665470" rtl="0" eaLnBrk="1" latinLnBrk="0" hangingPunct="1">
        <a:defRPr kumimoji="1" sz="7351" kern="1200">
          <a:solidFill>
            <a:schemeClr val="tx1"/>
          </a:solidFill>
          <a:latin typeface="+mn-lt"/>
          <a:ea typeface="+mn-ea"/>
          <a:cs typeface="+mn-cs"/>
        </a:defRPr>
      </a:lvl7pPr>
      <a:lvl8pPr marL="12829149" algn="l" defTabSz="3665470" rtl="0" eaLnBrk="1" latinLnBrk="0" hangingPunct="1">
        <a:defRPr kumimoji="1" sz="7351" kern="1200">
          <a:solidFill>
            <a:schemeClr val="tx1"/>
          </a:solidFill>
          <a:latin typeface="+mn-lt"/>
          <a:ea typeface="+mn-ea"/>
          <a:cs typeface="+mn-cs"/>
        </a:defRPr>
      </a:lvl8pPr>
      <a:lvl9pPr marL="14661885" algn="l" defTabSz="3665470" rtl="0" eaLnBrk="1" latinLnBrk="0" hangingPunct="1">
        <a:defRPr kumimoji="1" sz="7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png"/><Relationship Id="rId21" Type="http://schemas.openxmlformats.org/officeDocument/2006/relationships/image" Target="../media/image20.tiff"/><Relationship Id="rId22" Type="http://schemas.openxmlformats.org/officeDocument/2006/relationships/image" Target="../media/image21.tiff"/><Relationship Id="rId23" Type="http://schemas.openxmlformats.org/officeDocument/2006/relationships/image" Target="../media/image22.tiff"/><Relationship Id="rId24" Type="http://schemas.openxmlformats.org/officeDocument/2006/relationships/image" Target="../media/image23.tiff"/><Relationship Id="rId25" Type="http://schemas.openxmlformats.org/officeDocument/2006/relationships/image" Target="../media/image24.tiff"/><Relationship Id="rId26" Type="http://schemas.openxmlformats.org/officeDocument/2006/relationships/image" Target="../media/image25.tiff"/><Relationship Id="rId27" Type="http://schemas.openxmlformats.org/officeDocument/2006/relationships/image" Target="../media/image26.tiff"/><Relationship Id="rId28" Type="http://schemas.openxmlformats.org/officeDocument/2006/relationships/image" Target="../media/image27.tiff"/><Relationship Id="rId29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30" Type="http://schemas.openxmlformats.org/officeDocument/2006/relationships/image" Target="../media/image29.tiff"/><Relationship Id="rId31" Type="http://schemas.openxmlformats.org/officeDocument/2006/relationships/image" Target="../media/image30.tiff"/><Relationship Id="rId32" Type="http://schemas.openxmlformats.org/officeDocument/2006/relationships/image" Target="../media/image31.tiff"/><Relationship Id="rId9" Type="http://schemas.openxmlformats.org/officeDocument/2006/relationships/image" Target="../media/image8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33" Type="http://schemas.openxmlformats.org/officeDocument/2006/relationships/image" Target="../media/image32.tiff"/><Relationship Id="rId34" Type="http://schemas.openxmlformats.org/officeDocument/2006/relationships/image" Target="../media/image33.tiff"/><Relationship Id="rId35" Type="http://schemas.openxmlformats.org/officeDocument/2006/relationships/image" Target="../media/image34.tiff"/><Relationship Id="rId36" Type="http://schemas.openxmlformats.org/officeDocument/2006/relationships/image" Target="../media/image35.png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png"/><Relationship Id="rId18" Type="http://schemas.openxmlformats.org/officeDocument/2006/relationships/image" Target="../media/image17.tiff"/><Relationship Id="rId19" Type="http://schemas.openxmlformats.org/officeDocument/2006/relationships/image" Target="../media/image18.tiff"/><Relationship Id="rId37" Type="http://schemas.openxmlformats.org/officeDocument/2006/relationships/image" Target="../media/image3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正方形/長方形 174"/>
          <p:cNvSpPr/>
          <p:nvPr/>
        </p:nvSpPr>
        <p:spPr>
          <a:xfrm>
            <a:off x="581567" y="15063236"/>
            <a:ext cx="13506815" cy="1524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0397" dirty="0"/>
          </a:p>
        </p:txBody>
      </p:sp>
      <p:sp>
        <p:nvSpPr>
          <p:cNvPr id="177" name="正方形/長方形 176"/>
          <p:cNvSpPr/>
          <p:nvPr/>
        </p:nvSpPr>
        <p:spPr>
          <a:xfrm>
            <a:off x="581567" y="15013012"/>
            <a:ext cx="13499752" cy="1017905"/>
          </a:xfrm>
          <a:prstGeom prst="rect">
            <a:avLst/>
          </a:prstGeom>
          <a:solidFill>
            <a:srgbClr val="71A4D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4" name="正方形/長方形 3"/>
          <p:cNvSpPr/>
          <p:nvPr/>
        </p:nvSpPr>
        <p:spPr>
          <a:xfrm>
            <a:off x="3760342" y="17225417"/>
            <a:ext cx="5608457" cy="6678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タイトル 1"/>
          <p:cNvSpPr txBox="1">
            <a:spLocks/>
          </p:cNvSpPr>
          <p:nvPr/>
        </p:nvSpPr>
        <p:spPr>
          <a:xfrm>
            <a:off x="2719168" y="15114803"/>
            <a:ext cx="9820357" cy="814324"/>
          </a:xfrm>
          <a:prstGeom prst="rect">
            <a:avLst/>
          </a:prstGeom>
        </p:spPr>
        <p:txBody>
          <a:bodyPr vert="horz" lIns="129260" tIns="64630" rIns="129260" bIns="6463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958" dirty="0" smtClean="0">
                <a:solidFill>
                  <a:schemeClr val="accent2">
                    <a:lumMod val="75000"/>
                  </a:schemeClr>
                </a:solidFill>
                <a:latin typeface="HGSMinchoE" charset="-128"/>
                <a:ea typeface="HGSMinchoE" charset="-128"/>
                <a:cs typeface="HGSMinchoE" charset="-128"/>
              </a:rPr>
              <a:t>E</a:t>
            </a:r>
            <a:r>
              <a:rPr lang="en-US" altLang="ja-JP" sz="3958" dirty="0" smtClean="0">
                <a:solidFill>
                  <a:schemeClr val="bg1"/>
                </a:solidFill>
                <a:latin typeface="HGSMinchoE" charset="-128"/>
                <a:ea typeface="HGSMinchoE" charset="-128"/>
                <a:cs typeface="HGSMinchoE" charset="-128"/>
              </a:rPr>
              <a:t>ntanglement </a:t>
            </a:r>
            <a:r>
              <a:rPr lang="en-US" altLang="ja-JP" sz="3958" dirty="0" smtClean="0">
                <a:solidFill>
                  <a:schemeClr val="accent2">
                    <a:lumMod val="75000"/>
                  </a:schemeClr>
                </a:solidFill>
                <a:latin typeface="HGSMinchoE" charset="-128"/>
                <a:ea typeface="HGSMinchoE" charset="-128"/>
                <a:cs typeface="HGSMinchoE" charset="-128"/>
              </a:rPr>
              <a:t>e</a:t>
            </a:r>
            <a:r>
              <a:rPr lang="en-US" altLang="ja-JP" sz="3958" dirty="0" smtClean="0">
                <a:solidFill>
                  <a:schemeClr val="bg1"/>
                </a:solidFill>
                <a:latin typeface="HGSMinchoE" charset="-128"/>
                <a:ea typeface="HGSMinchoE" charset="-128"/>
                <a:cs typeface="HGSMinchoE" charset="-128"/>
              </a:rPr>
              <a:t>ntropy</a:t>
            </a:r>
            <a:endParaRPr lang="en-US" altLang="ja-JP" sz="3958" dirty="0">
              <a:solidFill>
                <a:schemeClr val="bg1"/>
              </a:solidFill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271" name="正方形/長方形 270"/>
          <p:cNvSpPr/>
          <p:nvPr/>
        </p:nvSpPr>
        <p:spPr>
          <a:xfrm>
            <a:off x="785148" y="23740332"/>
            <a:ext cx="13190400" cy="39162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テキスト ボックス 199"/>
          <p:cNvSpPr txBox="1"/>
          <p:nvPr/>
        </p:nvSpPr>
        <p:spPr>
          <a:xfrm>
            <a:off x="1005036" y="16477013"/>
            <a:ext cx="131614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>
                    <a:lumMod val="75000"/>
                  </a:schemeClr>
                </a:solidFill>
              </a:rPr>
              <a:t>エンタングルメントエントロピー</a:t>
            </a:r>
            <a:r>
              <a:rPr kumimoji="1"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(A</a:t>
            </a:r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系の</a:t>
            </a:r>
            <a:r>
              <a:rPr lang="de-DE" altLang="ja-JP" sz="2800" b="1" dirty="0">
                <a:solidFill>
                  <a:schemeClr val="accent1">
                    <a:lumMod val="75000"/>
                  </a:schemeClr>
                </a:solidFill>
              </a:rPr>
              <a:t>von Neumann</a:t>
            </a:r>
            <a:r>
              <a:rPr lang="de-DE" altLang="ja-JP" sz="2800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でもある．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kumimoji="1" lang="en-US" altLang="ja-JP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ja-JP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ja-JP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kumimoji="1" lang="en-US" altLang="ja-JP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上で見たような量子相関が系にあるかどうかについて判定する．ここで，</a:t>
            </a:r>
            <a:r>
              <a:rPr kumimoji="1"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       ,             </a:t>
            </a:r>
          </a:p>
          <a:p>
            <a:r>
              <a:rPr lang="ja-JP" altLang="en-US" sz="2800" dirty="0" smtClean="0">
                <a:solidFill>
                  <a:schemeClr val="accent2">
                    <a:lumMod val="75000"/>
                  </a:schemeClr>
                </a:solidFill>
              </a:rPr>
              <a:t>密度演算子</a:t>
            </a:r>
            <a:r>
              <a:rPr lang="en-US" altLang="ja-JP" sz="2800" dirty="0" smtClean="0">
                <a:solidFill>
                  <a:schemeClr val="accent2">
                    <a:lumMod val="75000"/>
                  </a:schemeClr>
                </a:solidFill>
              </a:rPr>
              <a:t>(density operator)</a:t>
            </a:r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，縮約密度演算子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(Reduced </a:t>
            </a:r>
            <a:r>
              <a:rPr lang="en-US" altLang="ja-JP" sz="2800" dirty="0">
                <a:solidFill>
                  <a:schemeClr val="accent1">
                    <a:lumMod val="75000"/>
                  </a:schemeClr>
                </a:solidFill>
              </a:rPr>
              <a:t>density 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operator)</a:t>
            </a:r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で，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81" y="19420874"/>
            <a:ext cx="2425700" cy="5461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488" y="19442156"/>
            <a:ext cx="2438400" cy="469900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785148" y="20675906"/>
            <a:ext cx="13190400" cy="19820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254" y="18305537"/>
            <a:ext cx="254000" cy="3302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950" y="18335377"/>
            <a:ext cx="558800" cy="330200"/>
          </a:xfrm>
          <a:prstGeom prst="rect">
            <a:avLst/>
          </a:prstGeom>
        </p:spPr>
      </p:pic>
      <p:sp>
        <p:nvSpPr>
          <p:cNvPr id="229" name="テキスト ボックス 228"/>
          <p:cNvSpPr txBox="1"/>
          <p:nvPr/>
        </p:nvSpPr>
        <p:spPr>
          <a:xfrm>
            <a:off x="10891437" y="1941549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で定義される．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0" name="テキスト ボックス 229"/>
          <p:cNvSpPr txBox="1"/>
          <p:nvPr/>
        </p:nvSpPr>
        <p:spPr>
          <a:xfrm>
            <a:off x="1033655" y="23975005"/>
            <a:ext cx="952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これに対して，量子的な相関がない場合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(separable</a:t>
            </a:r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と呼ばれる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5" name="テキスト ボックス 254"/>
          <p:cNvSpPr txBox="1"/>
          <p:nvPr/>
        </p:nvSpPr>
        <p:spPr>
          <a:xfrm>
            <a:off x="1190903" y="20806653"/>
            <a:ext cx="771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エンタングル</a:t>
            </a:r>
            <a:r>
              <a:rPr lang="ja-JP" altLang="en-US" sz="2800" smtClean="0">
                <a:solidFill>
                  <a:schemeClr val="accent1">
                    <a:lumMod val="75000"/>
                  </a:schemeClr>
                </a:solidFill>
              </a:rPr>
              <a:t>状態のエンタングルメントエントロピー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9" name="テキスト ボックス 268"/>
          <p:cNvSpPr txBox="1"/>
          <p:nvPr/>
        </p:nvSpPr>
        <p:spPr>
          <a:xfrm>
            <a:off x="1019636" y="20142188"/>
            <a:ext cx="604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x.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046" y="21513169"/>
            <a:ext cx="5415772" cy="968832"/>
          </a:xfrm>
          <a:prstGeom prst="rect">
            <a:avLst/>
          </a:prstGeom>
        </p:spPr>
      </p:pic>
      <p:sp>
        <p:nvSpPr>
          <p:cNvPr id="18" name="右矢印 17"/>
          <p:cNvSpPr/>
          <p:nvPr/>
        </p:nvSpPr>
        <p:spPr>
          <a:xfrm>
            <a:off x="6969667" y="21915160"/>
            <a:ext cx="751115" cy="27880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358" y="17284933"/>
            <a:ext cx="5400600" cy="54258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192" y="21562939"/>
            <a:ext cx="5406246" cy="919062"/>
          </a:xfrm>
          <a:prstGeom prst="rect">
            <a:avLst/>
          </a:prstGeom>
        </p:spPr>
      </p:pic>
      <p:sp>
        <p:nvSpPr>
          <p:cNvPr id="163" name="正方形/長方形 162"/>
          <p:cNvSpPr/>
          <p:nvPr/>
        </p:nvSpPr>
        <p:spPr>
          <a:xfrm>
            <a:off x="581566" y="3893918"/>
            <a:ext cx="13499754" cy="108438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smtClean="0">
                <a:solidFill>
                  <a:schemeClr val="bg1"/>
                </a:solidFill>
              </a:rPr>
              <a:t>A</a:t>
            </a:r>
            <a:endParaRPr lang="ja-JP" altLang="en-US" sz="3200" dirty="0" smtClean="0">
              <a:solidFill>
                <a:schemeClr val="bg1"/>
              </a:solidFill>
            </a:endParaRPr>
          </a:p>
          <a:p>
            <a:pPr algn="ctr"/>
            <a:endParaRPr lang="ja-JP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5" name="正方形/長方形 164"/>
          <p:cNvSpPr/>
          <p:nvPr/>
        </p:nvSpPr>
        <p:spPr>
          <a:xfrm>
            <a:off x="581567" y="3843022"/>
            <a:ext cx="13499752" cy="1119696"/>
          </a:xfrm>
          <a:prstGeom prst="rect">
            <a:avLst/>
          </a:prstGeom>
          <a:solidFill>
            <a:srgbClr val="71A4D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444597" y="4047953"/>
            <a:ext cx="10120424" cy="682203"/>
          </a:xfrm>
          <a:prstGeom prst="rect">
            <a:avLst/>
          </a:prstGeom>
        </p:spPr>
        <p:txBody>
          <a:bodyPr vert="horz" lIns="366546" tIns="183275" rIns="366546" bIns="183275" rtlCol="0" anchor="ctr">
            <a:noAutofit/>
          </a:bodyPr>
          <a:lstStyle>
            <a:lvl1pPr algn="ctr" defTabSz="2593004" rtl="0" eaLnBrk="1" latinLnBrk="0" hangingPunct="1">
              <a:spcBef>
                <a:spcPct val="0"/>
              </a:spcBef>
              <a:buNone/>
              <a:defRPr kumimoji="1" sz="1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200" dirty="0" smtClean="0">
                <a:solidFill>
                  <a:schemeClr val="bg1"/>
                </a:solidFill>
                <a:latin typeface="HGP明朝E"/>
                <a:ea typeface="HGP明朝E"/>
                <a:cs typeface="HGP明朝E"/>
              </a:rPr>
              <a:t>エンタングルメントとは</a:t>
            </a:r>
            <a:r>
              <a:rPr lang="en-US" altLang="ja-JP" sz="4200" dirty="0" smtClean="0">
                <a:solidFill>
                  <a:schemeClr val="bg1"/>
                </a:solidFill>
                <a:latin typeface="HGP明朝E"/>
                <a:ea typeface="HGP明朝E"/>
                <a:cs typeface="HGP明朝E"/>
              </a:rPr>
              <a:t>?</a:t>
            </a:r>
            <a:endParaRPr lang="ja-JP" altLang="en-US" sz="4200" dirty="0">
              <a:solidFill>
                <a:schemeClr val="bg1"/>
              </a:solidFill>
              <a:latin typeface="HGP明朝E"/>
              <a:ea typeface="HGP明朝E"/>
              <a:cs typeface="HGP明朝E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85370" y="5402340"/>
            <a:ext cx="4161717" cy="527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つの粒子について考える</a:t>
            </a:r>
            <a:endParaRPr lang="ja-JP" altLang="en-US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円/楕円 257"/>
          <p:cNvSpPr/>
          <p:nvPr/>
        </p:nvSpPr>
        <p:spPr>
          <a:xfrm>
            <a:off x="3081813" y="9489453"/>
            <a:ext cx="2074568" cy="9207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  <a:alpha val="90000"/>
              </a:schemeClr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5756832" y="9063664"/>
            <a:ext cx="4147289" cy="527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27" dirty="0" smtClean="0">
                <a:solidFill>
                  <a:srgbClr val="376092"/>
                </a:solidFill>
              </a:rPr>
              <a:t>と書くことができる．他にも</a:t>
            </a:r>
            <a:endParaRPr lang="ja-JP" altLang="en-US" sz="2827" dirty="0">
              <a:solidFill>
                <a:srgbClr val="376092"/>
              </a:solidFill>
            </a:endParaRPr>
          </a:p>
        </p:txBody>
      </p:sp>
      <p:sp>
        <p:nvSpPr>
          <p:cNvPr id="199" name="円/楕円 198"/>
          <p:cNvSpPr/>
          <p:nvPr/>
        </p:nvSpPr>
        <p:spPr>
          <a:xfrm>
            <a:off x="1437584" y="6641497"/>
            <a:ext cx="2078809" cy="9207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9557775" y="3462055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62" name="円/楕円 261"/>
          <p:cNvSpPr/>
          <p:nvPr/>
        </p:nvSpPr>
        <p:spPr>
          <a:xfrm>
            <a:off x="1557728" y="9489453"/>
            <a:ext cx="2074568" cy="9207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  <a:alpha val="90000"/>
              </a:schemeClr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cxnSp>
        <p:nvCxnSpPr>
          <p:cNvPr id="228" name="直線矢印コネクタ 227"/>
          <p:cNvCxnSpPr/>
          <p:nvPr/>
        </p:nvCxnSpPr>
        <p:spPr>
          <a:xfrm flipH="1" flipV="1">
            <a:off x="2426914" y="6225809"/>
            <a:ext cx="17683" cy="16379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円/楕円 196"/>
          <p:cNvSpPr/>
          <p:nvPr/>
        </p:nvSpPr>
        <p:spPr>
          <a:xfrm>
            <a:off x="2032150" y="6712249"/>
            <a:ext cx="792088" cy="76886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 dirty="0"/>
          </a:p>
        </p:txBody>
      </p:sp>
      <p:sp>
        <p:nvSpPr>
          <p:cNvPr id="203" name="テキスト ボックス 202"/>
          <p:cNvSpPr txBox="1"/>
          <p:nvPr/>
        </p:nvSpPr>
        <p:spPr>
          <a:xfrm>
            <a:off x="6373444" y="6091079"/>
            <a:ext cx="7111242" cy="1397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27" dirty="0" smtClean="0">
                <a:solidFill>
                  <a:srgbClr val="376092"/>
                </a:solidFill>
              </a:rPr>
              <a:t>どちらか一方が上向きスピンでもう一方が</a:t>
            </a:r>
            <a:endParaRPr lang="en-US" altLang="ja-JP" sz="2827" dirty="0" smtClean="0">
              <a:solidFill>
                <a:srgbClr val="376092"/>
              </a:solidFill>
            </a:endParaRPr>
          </a:p>
          <a:p>
            <a:r>
              <a:rPr lang="ja-JP" altLang="en-US" sz="2827" dirty="0" smtClean="0">
                <a:solidFill>
                  <a:srgbClr val="376092"/>
                </a:solidFill>
              </a:rPr>
              <a:t>下向きスピンであるとき，全体の波動関数は，</a:t>
            </a:r>
            <a:endParaRPr lang="en-US" altLang="ja-JP" sz="2827" dirty="0" smtClean="0">
              <a:solidFill>
                <a:srgbClr val="376092"/>
              </a:solidFill>
            </a:endParaRPr>
          </a:p>
          <a:p>
            <a:r>
              <a:rPr lang="ja-JP" altLang="en-US" sz="2827" dirty="0" smtClean="0">
                <a:solidFill>
                  <a:srgbClr val="376092"/>
                </a:solidFill>
              </a:rPr>
              <a:t>量子力学の重ね合わせで，</a:t>
            </a:r>
            <a:endParaRPr lang="ja-JP" altLang="en-US" sz="2827" dirty="0">
              <a:solidFill>
                <a:srgbClr val="376092"/>
              </a:solidFill>
            </a:endParaRPr>
          </a:p>
        </p:txBody>
      </p:sp>
      <p:sp>
        <p:nvSpPr>
          <p:cNvPr id="253" name="円/楕円 252"/>
          <p:cNvSpPr/>
          <p:nvPr/>
        </p:nvSpPr>
        <p:spPr>
          <a:xfrm>
            <a:off x="3112270" y="6637594"/>
            <a:ext cx="2074568" cy="9207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  <a:alpha val="90000"/>
              </a:schemeClr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205" name="テキスト ボックス 204"/>
          <p:cNvSpPr txBox="1"/>
          <p:nvPr/>
        </p:nvSpPr>
        <p:spPr>
          <a:xfrm>
            <a:off x="2245614" y="682664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chemeClr val="bg1"/>
                </a:solidFill>
              </a:rPr>
              <a:t>A</a:t>
            </a:r>
            <a:endParaRPr lang="en-US" altLang="ja-JP" sz="2400" dirty="0" smtClean="0"/>
          </a:p>
        </p:txBody>
      </p:sp>
      <p:sp>
        <p:nvSpPr>
          <p:cNvPr id="210" name="テキスト ボックス 209"/>
          <p:cNvSpPr txBox="1"/>
          <p:nvPr/>
        </p:nvSpPr>
        <p:spPr>
          <a:xfrm>
            <a:off x="4408414" y="6821366"/>
            <a:ext cx="31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B</a:t>
            </a:r>
            <a:endParaRPr lang="en-US" altLang="ja-JP" sz="2400" dirty="0" smtClean="0"/>
          </a:p>
        </p:txBody>
      </p:sp>
      <p:cxnSp>
        <p:nvCxnSpPr>
          <p:cNvPr id="232" name="直線矢印コネクタ 231"/>
          <p:cNvCxnSpPr/>
          <p:nvPr/>
        </p:nvCxnSpPr>
        <p:spPr>
          <a:xfrm>
            <a:off x="4285858" y="6280201"/>
            <a:ext cx="14544" cy="1552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円/楕円 234"/>
          <p:cNvSpPr/>
          <p:nvPr/>
        </p:nvSpPr>
        <p:spPr>
          <a:xfrm>
            <a:off x="3904358" y="6694633"/>
            <a:ext cx="792088" cy="768866"/>
          </a:xfrm>
          <a:prstGeom prst="ellipse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 dirty="0"/>
          </a:p>
        </p:txBody>
      </p:sp>
      <p:sp>
        <p:nvSpPr>
          <p:cNvPr id="236" name="テキスト ボックス 235"/>
          <p:cNvSpPr txBox="1"/>
          <p:nvPr/>
        </p:nvSpPr>
        <p:spPr>
          <a:xfrm>
            <a:off x="4117822" y="685626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B</a:t>
            </a:r>
            <a:endParaRPr lang="en-US" altLang="ja-JP" sz="2400" dirty="0" smtClean="0"/>
          </a:p>
        </p:txBody>
      </p:sp>
      <p:cxnSp>
        <p:nvCxnSpPr>
          <p:cNvPr id="237" name="直線矢印コネクタ 236"/>
          <p:cNvCxnSpPr/>
          <p:nvPr/>
        </p:nvCxnSpPr>
        <p:spPr>
          <a:xfrm>
            <a:off x="2393690" y="9253962"/>
            <a:ext cx="17806" cy="14704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円/楕円 241"/>
          <p:cNvSpPr/>
          <p:nvPr/>
        </p:nvSpPr>
        <p:spPr>
          <a:xfrm>
            <a:off x="2011662" y="9564307"/>
            <a:ext cx="792088" cy="76886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 dirty="0"/>
          </a:p>
        </p:txBody>
      </p:sp>
      <p:sp>
        <p:nvSpPr>
          <p:cNvPr id="244" name="テキスト ボックス 243"/>
          <p:cNvSpPr txBox="1"/>
          <p:nvPr/>
        </p:nvSpPr>
        <p:spPr>
          <a:xfrm>
            <a:off x="2225126" y="967870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chemeClr val="bg1"/>
                </a:solidFill>
              </a:rPr>
              <a:t>A</a:t>
            </a:r>
            <a:endParaRPr lang="en-US" altLang="ja-JP" sz="2400" dirty="0" smtClean="0"/>
          </a:p>
        </p:txBody>
      </p:sp>
      <p:cxnSp>
        <p:nvCxnSpPr>
          <p:cNvPr id="245" name="直線矢印コネクタ 244"/>
          <p:cNvCxnSpPr/>
          <p:nvPr/>
        </p:nvCxnSpPr>
        <p:spPr>
          <a:xfrm flipH="1" flipV="1">
            <a:off x="4264398" y="9088513"/>
            <a:ext cx="17683" cy="16379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/>
          <p:cNvSpPr/>
          <p:nvPr/>
        </p:nvSpPr>
        <p:spPr>
          <a:xfrm>
            <a:off x="14484098" y="32598834"/>
            <a:ext cx="15311338" cy="87492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250" name="円/楕円 249"/>
          <p:cNvSpPr/>
          <p:nvPr/>
        </p:nvSpPr>
        <p:spPr>
          <a:xfrm>
            <a:off x="3890277" y="9592569"/>
            <a:ext cx="792088" cy="768866"/>
          </a:xfrm>
          <a:prstGeom prst="ellipse">
            <a:avLst/>
          </a:prstGeom>
          <a:solidFill>
            <a:schemeClr val="accent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 dirty="0"/>
          </a:p>
        </p:txBody>
      </p:sp>
      <p:sp>
        <p:nvSpPr>
          <p:cNvPr id="263" name="正方形/長方形 262"/>
          <p:cNvSpPr/>
          <p:nvPr/>
        </p:nvSpPr>
        <p:spPr>
          <a:xfrm>
            <a:off x="14456709" y="21592165"/>
            <a:ext cx="15338727" cy="107012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252" name="テキスト ボックス 251"/>
          <p:cNvSpPr txBox="1"/>
          <p:nvPr/>
        </p:nvSpPr>
        <p:spPr>
          <a:xfrm>
            <a:off x="4127619" y="973658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B</a:t>
            </a:r>
            <a:endParaRPr lang="en-US" altLang="ja-JP" sz="2400" dirty="0" smtClean="0"/>
          </a:p>
        </p:txBody>
      </p:sp>
      <p:sp>
        <p:nvSpPr>
          <p:cNvPr id="260" name="正方形/長方形 259"/>
          <p:cNvSpPr/>
          <p:nvPr/>
        </p:nvSpPr>
        <p:spPr>
          <a:xfrm>
            <a:off x="14487403" y="3982767"/>
            <a:ext cx="15308033" cy="17388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261" name="正方形/長方形 260"/>
          <p:cNvSpPr/>
          <p:nvPr/>
        </p:nvSpPr>
        <p:spPr>
          <a:xfrm>
            <a:off x="14480341" y="3893918"/>
            <a:ext cx="15315096" cy="1017905"/>
          </a:xfrm>
          <a:prstGeom prst="rect">
            <a:avLst/>
          </a:prstGeom>
          <a:solidFill>
            <a:srgbClr val="71A4D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158" name="正方形/長方形 157"/>
          <p:cNvSpPr/>
          <p:nvPr/>
        </p:nvSpPr>
        <p:spPr>
          <a:xfrm>
            <a:off x="581567" y="31149957"/>
            <a:ext cx="13538134" cy="109933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256" name="正方形/長方形 255"/>
          <p:cNvSpPr/>
          <p:nvPr/>
        </p:nvSpPr>
        <p:spPr>
          <a:xfrm>
            <a:off x="581567" y="30681120"/>
            <a:ext cx="13538134" cy="1017905"/>
          </a:xfrm>
          <a:prstGeom prst="rect">
            <a:avLst/>
          </a:prstGeom>
          <a:solidFill>
            <a:srgbClr val="71A4D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47" name="タイトル 1"/>
          <p:cNvSpPr txBox="1">
            <a:spLocks/>
          </p:cNvSpPr>
          <p:nvPr/>
        </p:nvSpPr>
        <p:spPr>
          <a:xfrm>
            <a:off x="3329911" y="30782911"/>
            <a:ext cx="7518590" cy="771579"/>
          </a:xfrm>
          <a:prstGeom prst="rect">
            <a:avLst/>
          </a:prstGeom>
        </p:spPr>
        <p:txBody>
          <a:bodyPr vert="horz" lIns="129260" tIns="64630" rIns="129260" bIns="6463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958" dirty="0" smtClean="0">
                <a:solidFill>
                  <a:schemeClr val="bg1"/>
                </a:solidFill>
                <a:latin typeface="HGP明朝E"/>
                <a:ea typeface="HGP明朝E"/>
                <a:cs typeface="HGP明朝E"/>
              </a:rPr>
              <a:t>de Sitter &amp;</a:t>
            </a:r>
            <a:r>
              <a:rPr lang="ja-JP" altLang="en-US" sz="3958" dirty="0" smtClean="0">
                <a:solidFill>
                  <a:schemeClr val="bg1"/>
                </a:solidFill>
                <a:latin typeface="HGP明朝E"/>
                <a:ea typeface="HGP明朝E"/>
                <a:cs typeface="HGP明朝E"/>
              </a:rPr>
              <a:t>　</a:t>
            </a:r>
            <a:r>
              <a:rPr lang="en-US" altLang="ja-JP" sz="3958" dirty="0" smtClean="0">
                <a:solidFill>
                  <a:schemeClr val="bg1"/>
                </a:solidFill>
                <a:latin typeface="HGP明朝E"/>
                <a:ea typeface="HGP明朝E"/>
                <a:cs typeface="HGP明朝E"/>
              </a:rPr>
              <a:t>Setup</a:t>
            </a:r>
            <a:r>
              <a:rPr lang="en-US" altLang="ja-JP" sz="3958" i="1" dirty="0" smtClean="0">
                <a:solidFill>
                  <a:srgbClr val="376092"/>
                </a:solidFill>
                <a:latin typeface="HGP明朝E"/>
                <a:ea typeface="HGP明朝E"/>
                <a:cs typeface="HGP明朝E"/>
              </a:rPr>
              <a:t> </a:t>
            </a:r>
            <a:endParaRPr lang="en-US" altLang="ja-JP" sz="3958" dirty="0">
              <a:solidFill>
                <a:srgbClr val="376092"/>
              </a:solidFill>
              <a:latin typeface="HGP明朝E"/>
              <a:ea typeface="HGP明朝E"/>
              <a:cs typeface="HGP明朝E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1420" y="1"/>
            <a:ext cx="30232373" cy="3276909"/>
          </a:xfrm>
          <a:prstGeom prst="rect">
            <a:avLst/>
          </a:prstGeom>
          <a:solidFill>
            <a:srgbClr val="71A4D7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grpSp>
        <p:nvGrpSpPr>
          <p:cNvPr id="12" name="グループ化 11"/>
          <p:cNvGrpSpPr/>
          <p:nvPr/>
        </p:nvGrpSpPr>
        <p:grpSpPr>
          <a:xfrm>
            <a:off x="31343713" y="1247365"/>
            <a:ext cx="17202592" cy="27017613"/>
            <a:chOff x="22142672" y="985045"/>
            <a:chExt cx="12169352" cy="19112634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22718736" y="985045"/>
              <a:ext cx="11520000" cy="5617443"/>
            </a:xfrm>
            <a:prstGeom prst="rect">
              <a:avLst/>
            </a:prstGeom>
            <a:noFill/>
          </p:spPr>
          <p:txBody>
            <a:bodyPr wrap="square" lIns="0" tIns="916013" rIns="0" bIns="916013" rtlCol="0">
              <a:spAutoFit/>
            </a:bodyPr>
            <a:lstStyle/>
            <a:p>
              <a:pPr algn="ctr"/>
              <a:r>
                <a:rPr lang="ja-JP" altLang="en-US" sz="9895" b="1">
                  <a:latin typeface="ＭＳ ゴシック" pitchFamily="49" charset="-128"/>
                  <a:ea typeface="ＭＳ ゴシック" pitchFamily="49" charset="-128"/>
                </a:rPr>
                <a:t>字体を揃える</a:t>
              </a:r>
              <a:endParaRPr lang="en-US" altLang="ja-JP" sz="9895" b="1" dirty="0">
                <a:latin typeface="ＭＳ ゴシック" pitchFamily="49" charset="-128"/>
                <a:ea typeface="ＭＳ ゴシック" pitchFamily="49" charset="-128"/>
              </a:endParaRPr>
            </a:p>
            <a:p>
              <a:pPr algn="ctr"/>
              <a:endParaRPr lang="en-US" altLang="ja-JP" sz="9895" b="1" dirty="0">
                <a:latin typeface="ＭＳ ゴシック" pitchFamily="49" charset="-128"/>
                <a:ea typeface="ＭＳ ゴシック" pitchFamily="49" charset="-128"/>
              </a:endParaRPr>
            </a:p>
            <a:p>
              <a:pPr algn="ctr"/>
              <a:endParaRPr lang="en-US" altLang="ja-JP" sz="9895" b="1" dirty="0">
                <a:latin typeface="ＭＳ ゴシック" pitchFamily="49" charset="-128"/>
                <a:ea typeface="ＭＳ ゴシック" pitchFamily="49" charset="-128"/>
              </a:endParaRPr>
            </a:p>
            <a:p>
              <a:pPr algn="ctr"/>
              <a:r>
                <a:rPr lang="ja-JP" altLang="en-US" sz="9895" b="1" dirty="0">
                  <a:latin typeface="ＭＳ ゴシック" pitchFamily="49" charset="-128"/>
                  <a:ea typeface="ＭＳ ゴシック" pitchFamily="49" charset="-128"/>
                </a:rPr>
                <a:t>テンプレート：</a:t>
              </a:r>
              <a:r>
                <a:rPr lang="en-US" altLang="ja-JP" sz="9895" b="1" dirty="0">
                  <a:latin typeface="ＭＳ ゴシック" pitchFamily="49" charset="-128"/>
                  <a:ea typeface="ＭＳ ゴシック" pitchFamily="49" charset="-128"/>
                </a:rPr>
                <a:t>A1</a:t>
              </a: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2142672" y="13171579"/>
              <a:ext cx="11520000" cy="43221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lIns="0" tIns="763344" rIns="0" bIns="763344" rtlCol="0">
              <a:spAutoFit/>
            </a:bodyPr>
            <a:lstStyle/>
            <a:p>
              <a:pPr algn="ctr"/>
              <a:r>
                <a:rPr lang="ja-JP" altLang="en-US" sz="9895">
                  <a:latin typeface="ＭＳ ゴシック" pitchFamily="49" charset="-128"/>
                  <a:ea typeface="ＭＳ ゴシック" pitchFamily="49" charset="-128"/>
                </a:rPr>
                <a:t>ページ設定</a:t>
              </a:r>
              <a:r>
                <a:rPr lang="en-US" altLang="ja-JP" sz="9895" b="1" baseline="40000">
                  <a:latin typeface="ＭＳ ゴシック" pitchFamily="49" charset="-128"/>
                  <a:ea typeface="ＭＳ ゴシック" pitchFamily="49" charset="-128"/>
                </a:rPr>
                <a:t>※</a:t>
              </a:r>
              <a:endParaRPr lang="en-US" altLang="ja-JP" sz="9895">
                <a:latin typeface="ＭＳ ゴシック" pitchFamily="49" charset="-128"/>
                <a:ea typeface="ＭＳ ゴシック" pitchFamily="49" charset="-128"/>
              </a:endParaRPr>
            </a:p>
            <a:p>
              <a:pPr algn="ctr"/>
              <a:r>
                <a:rPr lang="ja-JP" altLang="en-US" sz="9895">
                  <a:latin typeface="ＭＳ ゴシック" pitchFamily="49" charset="-128"/>
                  <a:ea typeface="ＭＳ ゴシック" pitchFamily="49" charset="-128"/>
                </a:rPr>
                <a:t>幅　 </a:t>
              </a:r>
              <a:r>
                <a:rPr lang="en-US" altLang="ja-JP" sz="9895">
                  <a:latin typeface="ＭＳ ゴシック" pitchFamily="49" charset="-128"/>
                  <a:ea typeface="ＭＳ ゴシック" pitchFamily="49" charset="-128"/>
                </a:rPr>
                <a:t>59.4cm</a:t>
              </a:r>
            </a:p>
            <a:p>
              <a:pPr algn="ctr"/>
              <a:r>
                <a:rPr lang="ja-JP" altLang="en-US" sz="9895">
                  <a:latin typeface="ＭＳ ゴシック" pitchFamily="49" charset="-128"/>
                  <a:ea typeface="ＭＳ ゴシック" pitchFamily="49" charset="-128"/>
                </a:rPr>
                <a:t>高さ </a:t>
              </a:r>
              <a:r>
                <a:rPr lang="en-US" altLang="ja-JP" sz="9895">
                  <a:latin typeface="ＭＳ ゴシック" pitchFamily="49" charset="-128"/>
                  <a:ea typeface="ＭＳ ゴシック" pitchFamily="49" charset="-128"/>
                </a:rPr>
                <a:t>84.1cm</a:t>
              </a: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2142672" y="18020307"/>
              <a:ext cx="12169352" cy="20773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6361" b="1">
                  <a:latin typeface="ＭＳ ゴシック" pitchFamily="49" charset="-128"/>
                  <a:ea typeface="ＭＳ ゴシック" pitchFamily="49" charset="-128"/>
                </a:rPr>
                <a:t>※</a:t>
              </a:r>
              <a:r>
                <a:rPr lang="en-US" altLang="ja-JP" sz="6361">
                  <a:latin typeface="ＭＳ ゴシック" pitchFamily="49" charset="-128"/>
                  <a:ea typeface="ＭＳ ゴシック" pitchFamily="49" charset="-128"/>
                </a:rPr>
                <a:t>PowerPoint</a:t>
              </a:r>
              <a:r>
                <a:rPr lang="ja-JP" altLang="en-US" sz="6361">
                  <a:latin typeface="ＭＳ ゴシック" pitchFamily="49" charset="-128"/>
                  <a:ea typeface="ＭＳ ゴシック" pitchFamily="49" charset="-128"/>
                </a:rPr>
                <a:t>のバージョンによっては数値に</a:t>
              </a:r>
              <a:endParaRPr lang="en-US" altLang="ja-JP" sz="6361">
                <a:latin typeface="ＭＳ ゴシック" pitchFamily="49" charset="-128"/>
                <a:ea typeface="ＭＳ ゴシック" pitchFamily="49" charset="-128"/>
              </a:endParaRPr>
            </a:p>
            <a:p>
              <a:r>
                <a:rPr lang="ja-JP" altLang="en-US" sz="6361">
                  <a:latin typeface="ＭＳ ゴシック" pitchFamily="49" charset="-128"/>
                  <a:ea typeface="ＭＳ ゴシック" pitchFamily="49" charset="-128"/>
                </a:rPr>
                <a:t>　若干誤差が生じている場合がありますが、</a:t>
              </a:r>
              <a:endParaRPr lang="en-US" altLang="ja-JP" sz="6361">
                <a:latin typeface="ＭＳ ゴシック" pitchFamily="49" charset="-128"/>
                <a:ea typeface="ＭＳ ゴシック" pitchFamily="49" charset="-128"/>
              </a:endParaRPr>
            </a:p>
            <a:p>
              <a:r>
                <a:rPr lang="ja-JP" altLang="en-US" sz="6361">
                  <a:latin typeface="ＭＳ ゴシック" pitchFamily="49" charset="-128"/>
                  <a:ea typeface="ＭＳ ゴシック" pitchFamily="49" charset="-128"/>
                </a:rPr>
                <a:t>　そのまま作成いただいて問題ございません。</a:t>
              </a:r>
              <a:endParaRPr lang="en-US" altLang="ja-JP" sz="6361">
                <a:latin typeface="ＭＳ ゴシック" pitchFamily="49" charset="-128"/>
                <a:ea typeface="ＭＳ ゴシック" pitchFamily="49" charset="-128"/>
              </a:endParaRPr>
            </a:p>
          </p:txBody>
        </p:sp>
      </p:grpSp>
      <p:sp>
        <p:nvSpPr>
          <p:cNvPr id="76" name="タイトル 1"/>
          <p:cNvSpPr txBox="1">
            <a:spLocks/>
          </p:cNvSpPr>
          <p:nvPr/>
        </p:nvSpPr>
        <p:spPr>
          <a:xfrm>
            <a:off x="17511669" y="3915187"/>
            <a:ext cx="10179048" cy="814324"/>
          </a:xfrm>
          <a:prstGeom prst="rect">
            <a:avLst/>
          </a:prstGeom>
        </p:spPr>
        <p:txBody>
          <a:bodyPr vert="horz" lIns="129260" tIns="64630" rIns="129260" bIns="6463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241" dirty="0" smtClean="0">
                <a:solidFill>
                  <a:schemeClr val="accent2">
                    <a:lumMod val="75000"/>
                  </a:schemeClr>
                </a:solidFill>
                <a:latin typeface="HGP明朝E"/>
                <a:ea typeface="HGP明朝E"/>
                <a:cs typeface="HGP明朝E"/>
              </a:rPr>
              <a:t>QFT </a:t>
            </a:r>
            <a:r>
              <a:rPr lang="en-US" altLang="ja-JP" sz="4241" dirty="0" smtClean="0">
                <a:solidFill>
                  <a:schemeClr val="bg1"/>
                </a:solidFill>
                <a:latin typeface="HGP明朝E"/>
                <a:ea typeface="HGP明朝E"/>
                <a:cs typeface="HGP明朝E"/>
              </a:rPr>
              <a:t>in de Sitter space and its </a:t>
            </a:r>
            <a:r>
              <a:rPr lang="en-US" altLang="ja-JP" sz="4241" dirty="0" smtClean="0">
                <a:solidFill>
                  <a:schemeClr val="accent2">
                    <a:lumMod val="75000"/>
                  </a:schemeClr>
                </a:solidFill>
                <a:latin typeface="HGP明朝E"/>
                <a:ea typeface="HGP明朝E"/>
                <a:cs typeface="HGP明朝E"/>
              </a:rPr>
              <a:t>symmetry</a:t>
            </a:r>
            <a:endParaRPr lang="en-US" altLang="ja-JP" sz="4241" dirty="0">
              <a:solidFill>
                <a:srgbClr val="FFFFFF"/>
              </a:solidFill>
              <a:latin typeface="HGP明朝E"/>
              <a:ea typeface="HGP明朝E"/>
              <a:cs typeface="HGP明朝E"/>
            </a:endParaRPr>
          </a:p>
        </p:txBody>
      </p:sp>
      <p:sp>
        <p:nvSpPr>
          <p:cNvPr id="251" name="テキスト ボックス 250"/>
          <p:cNvSpPr txBox="1"/>
          <p:nvPr/>
        </p:nvSpPr>
        <p:spPr>
          <a:xfrm>
            <a:off x="15035712" y="23091848"/>
            <a:ext cx="11400534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rgbClr val="376092"/>
                </a:solidFill>
              </a:rPr>
              <a:t>解析接続と，直行性</a:t>
            </a:r>
            <a:r>
              <a:rPr lang="ja-JP" altLang="en-US" sz="2827" smtClean="0">
                <a:solidFill>
                  <a:srgbClr val="376092"/>
                </a:solidFill>
              </a:rPr>
              <a:t>から生成消滅演算子の関係が導かれる．</a:t>
            </a:r>
            <a:endParaRPr lang="ja-JP" altLang="en-US" sz="2827" dirty="0">
              <a:solidFill>
                <a:srgbClr val="376092"/>
              </a:solidFill>
            </a:endParaRPr>
          </a:p>
        </p:txBody>
      </p:sp>
      <p:sp>
        <p:nvSpPr>
          <p:cNvPr id="264" name="正方形/長方形 263"/>
          <p:cNvSpPr/>
          <p:nvPr/>
        </p:nvSpPr>
        <p:spPr>
          <a:xfrm>
            <a:off x="14452519" y="21664478"/>
            <a:ext cx="15338727" cy="1099975"/>
          </a:xfrm>
          <a:prstGeom prst="rect">
            <a:avLst/>
          </a:prstGeom>
          <a:solidFill>
            <a:srgbClr val="71A4D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265" name="テキスト ボックス 264"/>
          <p:cNvSpPr txBox="1"/>
          <p:nvPr/>
        </p:nvSpPr>
        <p:spPr>
          <a:xfrm>
            <a:off x="17627695" y="21806069"/>
            <a:ext cx="9474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accent2">
                    <a:lumMod val="75000"/>
                  </a:schemeClr>
                </a:solidFill>
                <a:latin typeface="HGSMinchoE" charset="-128"/>
                <a:ea typeface="HGSMinchoE" charset="-128"/>
                <a:cs typeface="HGSMinchoE" charset="-128"/>
              </a:rPr>
              <a:t>E</a:t>
            </a:r>
            <a:r>
              <a:rPr lang="en-US" altLang="ja-JP" sz="4400" dirty="0">
                <a:solidFill>
                  <a:schemeClr val="bg1"/>
                </a:solidFill>
                <a:latin typeface="HGSMinchoE" charset="-128"/>
                <a:ea typeface="HGSMinchoE" charset="-128"/>
                <a:cs typeface="HGSMinchoE" charset="-128"/>
              </a:rPr>
              <a:t>ntanglement </a:t>
            </a:r>
            <a:r>
              <a:rPr lang="en-US" altLang="ja-JP" sz="4400" dirty="0" smtClean="0">
                <a:solidFill>
                  <a:schemeClr val="accent2">
                    <a:lumMod val="75000"/>
                  </a:schemeClr>
                </a:solidFill>
                <a:latin typeface="HGSMinchoE" charset="-128"/>
                <a:ea typeface="HGSMinchoE" charset="-128"/>
                <a:cs typeface="HGSMinchoE" charset="-128"/>
              </a:rPr>
              <a:t>e</a:t>
            </a:r>
            <a:r>
              <a:rPr lang="en-US" altLang="ja-JP" sz="4400" dirty="0" smtClean="0">
                <a:solidFill>
                  <a:schemeClr val="bg1"/>
                </a:solidFill>
                <a:latin typeface="HGSMinchoE" charset="-128"/>
                <a:ea typeface="HGSMinchoE" charset="-128"/>
                <a:cs typeface="HGSMinchoE" charset="-128"/>
              </a:rPr>
              <a:t>ntropy</a:t>
            </a:r>
            <a:r>
              <a:rPr lang="en-US" altLang="ja-JP" sz="4400" dirty="0">
                <a:solidFill>
                  <a:schemeClr val="bg1"/>
                </a:solidFill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en-US" altLang="ja-JP" sz="4400" dirty="0" smtClean="0">
                <a:solidFill>
                  <a:schemeClr val="accent2">
                    <a:lumMod val="75000"/>
                  </a:schemeClr>
                </a:solidFill>
                <a:latin typeface="HGSMinchoE" charset="-128"/>
                <a:ea typeface="HGSMinchoE" charset="-128"/>
                <a:cs typeface="HGSMinchoE" charset="-128"/>
              </a:rPr>
              <a:t>d</a:t>
            </a:r>
            <a:r>
              <a:rPr lang="en-US" altLang="ja-JP" sz="4400" dirty="0" smtClean="0">
                <a:solidFill>
                  <a:schemeClr val="bg1"/>
                </a:solidFill>
                <a:latin typeface="HGSMinchoE" charset="-128"/>
                <a:ea typeface="HGSMinchoE" charset="-128"/>
                <a:cs typeface="HGSMinchoE" charset="-128"/>
              </a:rPr>
              <a:t>e Sitter </a:t>
            </a:r>
            <a:r>
              <a:rPr lang="en-US" altLang="ja-JP" sz="4400" dirty="0" smtClean="0">
                <a:solidFill>
                  <a:schemeClr val="accent2">
                    <a:lumMod val="75000"/>
                  </a:schemeClr>
                </a:solidFill>
                <a:latin typeface="HGSMinchoE" charset="-128"/>
                <a:ea typeface="HGSMinchoE" charset="-128"/>
                <a:cs typeface="HGSMinchoE" charset="-128"/>
              </a:rPr>
              <a:t>s</a:t>
            </a:r>
            <a:r>
              <a:rPr lang="en-US" altLang="ja-JP" sz="4400" dirty="0" smtClean="0">
                <a:solidFill>
                  <a:schemeClr val="bg1"/>
                </a:solidFill>
                <a:latin typeface="HGSMinchoE" charset="-128"/>
                <a:ea typeface="HGSMinchoE" charset="-128"/>
                <a:cs typeface="HGSMinchoE" charset="-128"/>
              </a:rPr>
              <a:t>pace</a:t>
            </a:r>
            <a:endParaRPr lang="ja-JP" altLang="en-US" sz="4099" dirty="0">
              <a:solidFill>
                <a:schemeClr val="bg1"/>
              </a:solidFill>
              <a:latin typeface="HGP明朝E"/>
              <a:ea typeface="HGP明朝E"/>
              <a:cs typeface="HGP明朝E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962386" y="6613902"/>
            <a:ext cx="5930328" cy="183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27" dirty="0" err="1" smtClean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→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となる場合でのエンタングルメントエンタロピーを求めれば良い．</a:t>
            </a:r>
            <a:endParaRPr lang="en-US" altLang="ja-JP" sz="2827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ja-JP" sz="2827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De Sitter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</a:t>
            </a:r>
            <a:r>
              <a:rPr lang="en-US" altLang="ja-JP" sz="2827" dirty="0" err="1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ja-JP" altLang="en-US" sz="2827" dirty="0">
                <a:solidFill>
                  <a:schemeClr val="accent1">
                    <a:lumMod val="75000"/>
                  </a:schemeClr>
                </a:solidFill>
              </a:rPr>
              <a:t>→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での対称性から</a:t>
            </a:r>
            <a:endParaRPr lang="en-US" altLang="ja-JP" sz="2827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1" name="テキスト ボックス 280"/>
          <p:cNvSpPr txBox="1"/>
          <p:nvPr/>
        </p:nvSpPr>
        <p:spPr>
          <a:xfrm>
            <a:off x="14934025" y="39520587"/>
            <a:ext cx="14759620" cy="139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>
                <a:solidFill>
                  <a:schemeClr val="accent1">
                    <a:lumMod val="75000"/>
                  </a:schemeClr>
                </a:solidFill>
              </a:rPr>
              <a:t>今回は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，</a:t>
            </a:r>
            <a:r>
              <a:rPr lang="en-US" altLang="ja-JP" sz="2827" dirty="0">
                <a:solidFill>
                  <a:schemeClr val="accent1">
                    <a:lumMod val="75000"/>
                  </a:schemeClr>
                </a:solidFill>
              </a:rPr>
              <a:t> Bunch-Davies 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vacuum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について考察したが，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α vacuum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などについてのエンタングルメントなども計算されている．結論のしては，エンタングルメントの振る舞いについて，よくわかっていないのが現状である．</a:t>
            </a:r>
            <a:endParaRPr lang="en-US" altLang="ja-JP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2" name="テキスト ボックス 281"/>
          <p:cNvSpPr txBox="1"/>
          <p:nvPr/>
        </p:nvSpPr>
        <p:spPr>
          <a:xfrm>
            <a:off x="15191321" y="37609171"/>
            <a:ext cx="13771719" cy="527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27" dirty="0" smtClean="0">
                <a:solidFill>
                  <a:srgbClr val="376092"/>
                </a:solidFill>
              </a:rPr>
              <a:t>・エンタングルメントエントロピーは，純数状態のエンタングルメントの判定にしか使えない．</a:t>
            </a:r>
            <a:endParaRPr lang="en-US" altLang="ja-JP" sz="2827" dirty="0">
              <a:solidFill>
                <a:srgbClr val="376092"/>
              </a:solidFill>
            </a:endParaRPr>
          </a:p>
        </p:txBody>
      </p:sp>
      <p:sp>
        <p:nvSpPr>
          <p:cNvPr id="289" name="正方形/長方形 288"/>
          <p:cNvSpPr/>
          <p:nvPr/>
        </p:nvSpPr>
        <p:spPr>
          <a:xfrm>
            <a:off x="14484098" y="32598834"/>
            <a:ext cx="15311338" cy="1119695"/>
          </a:xfrm>
          <a:prstGeom prst="rect">
            <a:avLst/>
          </a:prstGeom>
          <a:solidFill>
            <a:srgbClr val="71A4D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397"/>
          </a:p>
        </p:txBody>
      </p:sp>
      <p:sp>
        <p:nvSpPr>
          <p:cNvPr id="204" name="タイトル 1"/>
          <p:cNvSpPr txBox="1">
            <a:spLocks/>
          </p:cNvSpPr>
          <p:nvPr/>
        </p:nvSpPr>
        <p:spPr>
          <a:xfrm>
            <a:off x="19979801" y="32802415"/>
            <a:ext cx="3766248" cy="695666"/>
          </a:xfrm>
          <a:prstGeom prst="rect">
            <a:avLst/>
          </a:prstGeom>
        </p:spPr>
        <p:txBody>
          <a:bodyPr vert="horz" lIns="366546" tIns="183275" rIns="366546" bIns="183275" rtlCol="0" anchor="ctr">
            <a:noAutofit/>
          </a:bodyPr>
          <a:lstStyle>
            <a:lvl1pPr algn="ctr" defTabSz="2593004" rtl="0" eaLnBrk="1" latinLnBrk="0" hangingPunct="1">
              <a:spcBef>
                <a:spcPct val="0"/>
              </a:spcBef>
              <a:buNone/>
              <a:defRPr kumimoji="1" sz="1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958" dirty="0">
                <a:solidFill>
                  <a:schemeClr val="bg1"/>
                </a:solidFill>
                <a:latin typeface="HGSMinchoE" charset="-128"/>
                <a:ea typeface="HGSMinchoE" charset="-128"/>
                <a:cs typeface="HGSMinchoE" charset="-128"/>
              </a:rPr>
              <a:t>まとめ</a:t>
            </a: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15239396" y="34336658"/>
            <a:ext cx="14657830" cy="2267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・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de Sitter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　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space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におけるエンタングルメントエントロピーの質量依存性がわかった．</a:t>
            </a:r>
            <a:endParaRPr lang="en-US" altLang="ja-JP" sz="2827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ja-JP" sz="2827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・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massless 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と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2827" dirty="0" err="1" smtClean="0">
                <a:solidFill>
                  <a:schemeClr val="accent1">
                    <a:lumMod val="75000"/>
                  </a:schemeClr>
                </a:solidFill>
              </a:rPr>
              <a:t>conformally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 couple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のときに最大になることがわかった．</a:t>
            </a:r>
            <a:endParaRPr lang="en-US" altLang="ja-JP" sz="2827" dirty="0">
              <a:solidFill>
                <a:srgbClr val="376092"/>
              </a:solidFill>
            </a:endParaRPr>
          </a:p>
          <a:p>
            <a:endParaRPr lang="en-US" altLang="ja-JP" sz="2827" dirty="0">
              <a:solidFill>
                <a:srgbClr val="376092"/>
              </a:solidFill>
            </a:endParaRPr>
          </a:p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・宇宙でのエンタングルメントを計算する手法が構築できた．</a:t>
            </a:r>
            <a:endParaRPr lang="ja-JP" altLang="en-US" sz="2827" dirty="0">
              <a:solidFill>
                <a:srgbClr val="376092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14908576" y="37077616"/>
            <a:ext cx="1271502" cy="527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27" dirty="0">
                <a:solidFill>
                  <a:schemeClr val="accent2">
                    <a:lumMod val="75000"/>
                  </a:schemeClr>
                </a:solidFill>
              </a:rPr>
              <a:t>問題点</a:t>
            </a:r>
          </a:p>
        </p:txBody>
      </p:sp>
      <p:cxnSp>
        <p:nvCxnSpPr>
          <p:cNvPr id="291" name="直線コネクタ 290"/>
          <p:cNvCxnSpPr/>
          <p:nvPr/>
        </p:nvCxnSpPr>
        <p:spPr>
          <a:xfrm>
            <a:off x="14730444" y="39215216"/>
            <a:ext cx="150649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テキスト ボックス 291"/>
          <p:cNvSpPr txBox="1"/>
          <p:nvPr/>
        </p:nvSpPr>
        <p:spPr>
          <a:xfrm>
            <a:off x="15137607" y="33820320"/>
            <a:ext cx="909223" cy="527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27" dirty="0">
                <a:solidFill>
                  <a:schemeClr val="accent2">
                    <a:lumMod val="75000"/>
                  </a:schemeClr>
                </a:solidFill>
              </a:rPr>
              <a:t>結論</a:t>
            </a:r>
          </a:p>
        </p:txBody>
      </p:sp>
      <p:sp>
        <p:nvSpPr>
          <p:cNvPr id="192" name="テキスト ボックス 191"/>
          <p:cNvSpPr txBox="1"/>
          <p:nvPr/>
        </p:nvSpPr>
        <p:spPr>
          <a:xfrm>
            <a:off x="10280021" y="880089"/>
            <a:ext cx="10842633" cy="1262453"/>
          </a:xfrm>
          <a:prstGeom prst="rect">
            <a:avLst/>
          </a:prstGeom>
          <a:noFill/>
        </p:spPr>
        <p:txBody>
          <a:bodyPr wrap="none" lIns="129342" tIns="64671" rIns="129342" bIns="64671" rtlCol="0">
            <a:spAutoFit/>
          </a:bodyPr>
          <a:lstStyle/>
          <a:p>
            <a:r>
              <a:rPr kumimoji="1" lang="ja-JP" altLang="en-US" smtClean="0">
                <a:solidFill>
                  <a:schemeClr val="bg1"/>
                </a:solidFill>
                <a:latin typeface="HGP明朝E"/>
                <a:ea typeface="HGP明朝E"/>
                <a:cs typeface="HGP明朝E"/>
              </a:rPr>
              <a:t>宇宙論とエンタングルメント</a:t>
            </a:r>
            <a:endParaRPr kumimoji="1" lang="ja-JP" altLang="en-US" dirty="0">
              <a:solidFill>
                <a:schemeClr val="bg1"/>
              </a:solidFill>
              <a:latin typeface="HGP明朝E"/>
              <a:ea typeface="HGP明朝E"/>
              <a:cs typeface="HGP明朝E"/>
            </a:endParaRPr>
          </a:p>
        </p:txBody>
      </p:sp>
      <p:sp>
        <p:nvSpPr>
          <p:cNvPr id="193" name="テキスト ボックス 192"/>
          <p:cNvSpPr txBox="1"/>
          <p:nvPr/>
        </p:nvSpPr>
        <p:spPr>
          <a:xfrm>
            <a:off x="23367156" y="451522"/>
            <a:ext cx="5347538" cy="1177045"/>
          </a:xfrm>
          <a:prstGeom prst="rect">
            <a:avLst/>
          </a:prstGeom>
          <a:noFill/>
        </p:spPr>
        <p:txBody>
          <a:bodyPr wrap="none" lIns="129342" tIns="64671" rIns="129342" bIns="64671" rtlCol="0">
            <a:spAutoFit/>
          </a:bodyPr>
          <a:lstStyle/>
          <a:p>
            <a:pPr algn="ctr"/>
            <a:r>
              <a:rPr lang="ja-JP" altLang="en-US" sz="3400" dirty="0" smtClean="0">
                <a:solidFill>
                  <a:srgbClr val="FFFFFF"/>
                </a:solidFill>
              </a:rPr>
              <a:t>東京工業大学　山口</a:t>
            </a:r>
            <a:r>
              <a:rPr lang="ja-JP" altLang="en-US" sz="3400" dirty="0">
                <a:solidFill>
                  <a:srgbClr val="FFFFFF"/>
                </a:solidFill>
              </a:rPr>
              <a:t>研究室</a:t>
            </a:r>
            <a:endParaRPr lang="en-US" altLang="ja-JP" sz="3400" dirty="0">
              <a:solidFill>
                <a:srgbClr val="FFFFFF"/>
              </a:solidFill>
            </a:endParaRPr>
          </a:p>
          <a:p>
            <a:pPr algn="ctr"/>
            <a:r>
              <a:rPr lang="en-US" altLang="ja-JP" sz="3400" dirty="0">
                <a:solidFill>
                  <a:srgbClr val="FFFFFF"/>
                </a:solidFill>
              </a:rPr>
              <a:t> </a:t>
            </a:r>
            <a:r>
              <a:rPr lang="ja-JP" altLang="en-US" sz="3400" dirty="0" smtClean="0">
                <a:solidFill>
                  <a:srgbClr val="FFFFFF"/>
                </a:solidFill>
              </a:rPr>
              <a:t>川　大揮</a:t>
            </a:r>
            <a:endParaRPr lang="ja-JP" altLang="en-US" sz="3400" dirty="0">
              <a:solidFill>
                <a:srgbClr val="FFFFFF"/>
              </a:solidFill>
            </a:endParaRPr>
          </a:p>
        </p:txBody>
      </p:sp>
      <p:pic>
        <p:nvPicPr>
          <p:cNvPr id="133" name="図 1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8143" y="8167276"/>
            <a:ext cx="2476500" cy="558800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8143" y="10984798"/>
            <a:ext cx="2476500" cy="558800"/>
          </a:xfrm>
          <a:prstGeom prst="rect">
            <a:avLst/>
          </a:prstGeom>
        </p:spPr>
      </p:pic>
      <p:pic>
        <p:nvPicPr>
          <p:cNvPr id="136" name="図 1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5953" y="7720361"/>
            <a:ext cx="8048841" cy="1084596"/>
          </a:xfrm>
          <a:prstGeom prst="rect">
            <a:avLst/>
          </a:prstGeom>
        </p:spPr>
      </p:pic>
      <p:pic>
        <p:nvPicPr>
          <p:cNvPr id="139" name="図 1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4950" y="9853964"/>
            <a:ext cx="7927718" cy="1068274"/>
          </a:xfrm>
          <a:prstGeom prst="rect">
            <a:avLst/>
          </a:prstGeom>
        </p:spPr>
      </p:pic>
      <p:sp>
        <p:nvSpPr>
          <p:cNvPr id="268" name="テキスト ボックス 267"/>
          <p:cNvSpPr txBox="1"/>
          <p:nvPr/>
        </p:nvSpPr>
        <p:spPr>
          <a:xfrm>
            <a:off x="6271010" y="11046029"/>
            <a:ext cx="6562340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rgbClr val="376092"/>
                </a:solidFill>
              </a:rPr>
              <a:t>これらは，</a:t>
            </a:r>
            <a:r>
              <a:rPr lang="en-US" altLang="ja-JP" sz="2827" dirty="0" smtClean="0">
                <a:solidFill>
                  <a:srgbClr val="376092"/>
                </a:solidFill>
              </a:rPr>
              <a:t>2</a:t>
            </a:r>
            <a:r>
              <a:rPr lang="ja-JP" altLang="en-US" sz="2827" dirty="0" smtClean="0">
                <a:solidFill>
                  <a:srgbClr val="376092"/>
                </a:solidFill>
              </a:rPr>
              <a:t>粒子の状態が絡み合った状態</a:t>
            </a:r>
            <a:endParaRPr lang="en-US" altLang="ja-JP" sz="2827" dirty="0" smtClean="0">
              <a:solidFill>
                <a:srgbClr val="376092"/>
              </a:solidFill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707014" y="12453725"/>
            <a:ext cx="4742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>
                    <a:lumMod val="75000"/>
                  </a:schemeClr>
                </a:solidFill>
              </a:rPr>
              <a:t>エンタングル状態</a:t>
            </a:r>
            <a:r>
              <a:rPr kumimoji="1" lang="en-US" altLang="ja-JP" sz="280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kumimoji="1" lang="ja-JP" altLang="en-US" sz="2800" dirty="0" smtClean="0">
                <a:solidFill>
                  <a:schemeClr val="accent2">
                    <a:lumMod val="75000"/>
                  </a:schemeClr>
                </a:solidFill>
              </a:rPr>
              <a:t>もつれ状態</a:t>
            </a:r>
            <a:r>
              <a:rPr kumimoji="1" lang="en-US" altLang="ja-JP" sz="28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kumimoji="1" lang="ja-JP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1" name="下矢印 140"/>
          <p:cNvSpPr/>
          <p:nvPr/>
        </p:nvSpPr>
        <p:spPr>
          <a:xfrm>
            <a:off x="8944918" y="11680801"/>
            <a:ext cx="555990" cy="6398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1874379" y="13250833"/>
            <a:ext cx="10988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古典的には説明できない，このような</a:t>
            </a:r>
            <a:r>
              <a:rPr lang="en-US" altLang="ja-JP" sz="28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ja-JP" altLang="en-US" sz="2800" dirty="0">
                <a:solidFill>
                  <a:schemeClr val="accent1">
                    <a:lumMod val="75000"/>
                  </a:schemeClr>
                </a:solidFill>
              </a:rPr>
              <a:t>局所的でない</a:t>
            </a:r>
            <a:r>
              <a:rPr lang="en-US" altLang="ja-JP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相関を量子もつれ，</a:t>
            </a:r>
            <a:endParaRPr kumimoji="1" lang="en-US" altLang="ja-JP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あるいは</a:t>
            </a:r>
            <a:r>
              <a:rPr lang="ja-JP" altLang="en-US" sz="2800" dirty="0" smtClean="0">
                <a:solidFill>
                  <a:schemeClr val="accent2">
                    <a:lumMod val="75000"/>
                  </a:schemeClr>
                </a:solidFill>
              </a:rPr>
              <a:t>エンタングルメント</a:t>
            </a:r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と呼ぶ．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5" name="上下矢印 74"/>
          <p:cNvSpPr/>
          <p:nvPr/>
        </p:nvSpPr>
        <p:spPr>
          <a:xfrm>
            <a:off x="7089206" y="22897546"/>
            <a:ext cx="344027" cy="697842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3" name="図 1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297" y="24727309"/>
            <a:ext cx="3898900" cy="558800"/>
          </a:xfrm>
          <a:prstGeom prst="rect">
            <a:avLst/>
          </a:prstGeom>
        </p:spPr>
      </p:pic>
      <p:sp>
        <p:nvSpPr>
          <p:cNvPr id="272" name="テキスト ボックス 271"/>
          <p:cNvSpPr txBox="1"/>
          <p:nvPr/>
        </p:nvSpPr>
        <p:spPr>
          <a:xfrm>
            <a:off x="5601225" y="24753951"/>
            <a:ext cx="794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のように，状態が</a:t>
            </a:r>
            <a:r>
              <a:rPr kumimoji="1"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と</a:t>
            </a:r>
            <a:r>
              <a:rPr kumimoji="1"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の直積出かける．したがって，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7" name="図 1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7342" y="25595609"/>
            <a:ext cx="5613400" cy="558800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80686" y="25523601"/>
            <a:ext cx="3276600" cy="558800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3444" y="26738002"/>
            <a:ext cx="2311400" cy="546100"/>
          </a:xfrm>
          <a:prstGeom prst="rect">
            <a:avLst/>
          </a:prstGeom>
        </p:spPr>
      </p:pic>
      <p:sp>
        <p:nvSpPr>
          <p:cNvPr id="273" name="右矢印 272"/>
          <p:cNvSpPr/>
          <p:nvPr/>
        </p:nvSpPr>
        <p:spPr>
          <a:xfrm>
            <a:off x="7733117" y="25675222"/>
            <a:ext cx="751115" cy="27880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4" name="テキスト ボックス 273"/>
          <p:cNvSpPr txBox="1"/>
          <p:nvPr/>
        </p:nvSpPr>
        <p:spPr>
          <a:xfrm>
            <a:off x="1645971" y="27826302"/>
            <a:ext cx="11398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separable</a:t>
            </a:r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でないエンタングル状態では，エンタングルメントエントロピーが</a:t>
            </a:r>
            <a:endParaRPr lang="en-US" altLang="ja-JP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有限で</a:t>
            </a:r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，量子相関がないときはエンタングルメントエントロピーが</a:t>
            </a:r>
            <a:r>
              <a:rPr kumimoji="1"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になる．</a:t>
            </a:r>
            <a:endParaRPr kumimoji="1" lang="en-US" altLang="ja-JP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右矢印 275"/>
          <p:cNvSpPr/>
          <p:nvPr/>
        </p:nvSpPr>
        <p:spPr>
          <a:xfrm>
            <a:off x="872597" y="29155640"/>
            <a:ext cx="564987" cy="328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7" name="テキスト ボックス 276"/>
          <p:cNvSpPr txBox="1"/>
          <p:nvPr/>
        </p:nvSpPr>
        <p:spPr>
          <a:xfrm>
            <a:off x="1623712" y="29119804"/>
            <a:ext cx="11380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accent2">
                    <a:lumMod val="75000"/>
                  </a:schemeClr>
                </a:solidFill>
              </a:rPr>
              <a:t>エンタングルメントエントロピーは，量子相関の有無を判定する指標になる．</a:t>
            </a:r>
            <a:endParaRPr kumimoji="1" lang="ja-JP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31" y="4626477"/>
            <a:ext cx="9332224" cy="4750255"/>
          </a:xfrm>
          <a:prstGeom prst="rect">
            <a:avLst/>
          </a:prstGeom>
        </p:spPr>
      </p:pic>
      <p:sp>
        <p:nvSpPr>
          <p:cNvPr id="231" name="テキスト ボックス 230"/>
          <p:cNvSpPr txBox="1"/>
          <p:nvPr/>
        </p:nvSpPr>
        <p:spPr>
          <a:xfrm>
            <a:off x="663840" y="34764868"/>
            <a:ext cx="13463700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今回は，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Event Horizon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がある</a:t>
            </a:r>
            <a:r>
              <a:rPr lang="en-US" altLang="ja-JP" sz="2827" dirty="0" smtClean="0">
                <a:solidFill>
                  <a:schemeClr val="accent2">
                    <a:lumMod val="75000"/>
                  </a:schemeClr>
                </a:solidFill>
              </a:rPr>
              <a:t>De Sitter</a:t>
            </a:r>
            <a:r>
              <a:rPr lang="en-US" altLang="ja-JP" sz="2827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ja-JP" sz="2827" dirty="0" smtClean="0">
                <a:solidFill>
                  <a:schemeClr val="accent2">
                    <a:lumMod val="75000"/>
                  </a:schemeClr>
                </a:solidFill>
              </a:rPr>
              <a:t>Space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Horizon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の中と外の相関について議論する．</a:t>
            </a:r>
            <a:endParaRPr lang="en-US" altLang="ja-JP" sz="2827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5" name="テキスト ボックス 274"/>
          <p:cNvSpPr txBox="1"/>
          <p:nvPr/>
        </p:nvSpPr>
        <p:spPr>
          <a:xfrm>
            <a:off x="5575622" y="38579440"/>
            <a:ext cx="8769896" cy="183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この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を半径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                      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の二次元球</a:t>
            </a:r>
            <a:r>
              <a:rPr lang="en-US" altLang="ja-JP" sz="2827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で二つに分割</a:t>
            </a:r>
            <a:endParaRPr lang="en-US" altLang="ja-JP" sz="2827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ja-JP" sz="2827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外側の密度演算子をトレースアウトすることで，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horizon</a:t>
            </a:r>
          </a:p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の外と中の量子相関を評価することができる．</a:t>
            </a:r>
            <a:endParaRPr lang="en-US" altLang="ja-JP" sz="339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8" name="テキスト ボックス 277"/>
          <p:cNvSpPr txBox="1"/>
          <p:nvPr/>
        </p:nvSpPr>
        <p:spPr>
          <a:xfrm>
            <a:off x="791777" y="31874920"/>
            <a:ext cx="4261939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>
                <a:solidFill>
                  <a:schemeClr val="accent2">
                    <a:lumMod val="75000"/>
                  </a:schemeClr>
                </a:solidFill>
              </a:rPr>
              <a:t>　</a:t>
            </a:r>
            <a:r>
              <a:rPr lang="en-US" altLang="ja-JP" sz="2827" u="sng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lang="en-US" altLang="ja-JP" sz="3393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9" name="テキスト ボックス 278"/>
          <p:cNvSpPr txBox="1"/>
          <p:nvPr/>
        </p:nvSpPr>
        <p:spPr>
          <a:xfrm>
            <a:off x="1130728" y="35348101"/>
            <a:ext cx="5437926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加速膨張</a:t>
            </a:r>
            <a:r>
              <a:rPr lang="ja-JP" altLang="en-US" sz="2827" smtClean="0">
                <a:solidFill>
                  <a:schemeClr val="accent1">
                    <a:lumMod val="75000"/>
                  </a:schemeClr>
                </a:solidFill>
              </a:rPr>
              <a:t>をする宇宙の計量は，</a:t>
            </a:r>
            <a:endParaRPr lang="en-US" altLang="ja-JP" sz="339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0" name="テキスト ボックス 279"/>
          <p:cNvSpPr txBox="1"/>
          <p:nvPr/>
        </p:nvSpPr>
        <p:spPr>
          <a:xfrm>
            <a:off x="1464267" y="32395773"/>
            <a:ext cx="11100754" cy="96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・インフレーションが量子揺らぎを起源にするものなのかどうかを知りたい．</a:t>
            </a:r>
            <a:endParaRPr lang="en-US" altLang="ja-JP" sz="2827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・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Super Horizon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の情報を知りたい．</a:t>
            </a:r>
            <a:endParaRPr lang="en-US" altLang="ja-JP" sz="339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3" name="右矢印 282"/>
          <p:cNvSpPr/>
          <p:nvPr/>
        </p:nvSpPr>
        <p:spPr>
          <a:xfrm rot="5400000">
            <a:off x="7143477" y="33404404"/>
            <a:ext cx="467582" cy="34294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4" name="テキスト ボックス 283"/>
          <p:cNvSpPr txBox="1"/>
          <p:nvPr/>
        </p:nvSpPr>
        <p:spPr>
          <a:xfrm>
            <a:off x="1523121" y="34051957"/>
            <a:ext cx="12102317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因果的に関係を持たない場所との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局所的でない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相関などを考える必要がある．</a:t>
            </a:r>
            <a:endParaRPr lang="en-US" altLang="ja-JP" sz="3393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8294" y="36163521"/>
            <a:ext cx="8597900" cy="609600"/>
          </a:xfrm>
          <a:prstGeom prst="rect">
            <a:avLst/>
          </a:prstGeom>
        </p:spPr>
      </p:pic>
      <p:sp>
        <p:nvSpPr>
          <p:cNvPr id="287" name="テキスト ボックス 286"/>
          <p:cNvSpPr txBox="1"/>
          <p:nvPr/>
        </p:nvSpPr>
        <p:spPr>
          <a:xfrm>
            <a:off x="1089948" y="37066319"/>
            <a:ext cx="12754846" cy="96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これは，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de Sitter Space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flat slice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であり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conformal time </a:t>
            </a:r>
            <a:r>
              <a:rPr lang="en-US" altLang="ja-JP" sz="2827" dirty="0" err="1" smtClean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　を導入すると，</a:t>
            </a:r>
            <a:r>
              <a:rPr lang="en-US" altLang="ja-JP" sz="2827" dirty="0" err="1" smtClean="0">
                <a:solidFill>
                  <a:schemeClr val="accent1">
                    <a:lumMod val="75000"/>
                  </a:schemeClr>
                </a:solidFill>
              </a:rPr>
              <a:t>η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一定面は，平面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となる．</a:t>
            </a:r>
            <a:endParaRPr lang="en-US" altLang="ja-JP" sz="3393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150" y="37531673"/>
            <a:ext cx="471310" cy="379097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0" y="38179745"/>
            <a:ext cx="4991100" cy="3276600"/>
          </a:xfrm>
          <a:prstGeom prst="rect">
            <a:avLst/>
          </a:prstGeom>
        </p:spPr>
      </p:pic>
      <p:pic>
        <p:nvPicPr>
          <p:cNvPr id="290" name="図 28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1752" y="38652421"/>
            <a:ext cx="471310" cy="37909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36806" y="38658047"/>
            <a:ext cx="1561442" cy="36102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5198" y="39360675"/>
            <a:ext cx="377243" cy="331238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7407" y="41018021"/>
            <a:ext cx="5613400" cy="5461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22195" y="37817426"/>
            <a:ext cx="1511300" cy="3429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51046" y="37765282"/>
            <a:ext cx="1346200" cy="469900"/>
          </a:xfrm>
          <a:prstGeom prst="rect">
            <a:avLst/>
          </a:prstGeom>
        </p:spPr>
      </p:pic>
      <p:sp>
        <p:nvSpPr>
          <p:cNvPr id="151" name="テキスト ボックス 150"/>
          <p:cNvSpPr txBox="1"/>
          <p:nvPr/>
        </p:nvSpPr>
        <p:spPr>
          <a:xfrm>
            <a:off x="8680646" y="37770490"/>
            <a:ext cx="1128368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smtClean="0">
                <a:solidFill>
                  <a:schemeClr val="accent1">
                    <a:lumMod val="75000"/>
                  </a:schemeClr>
                </a:solidFill>
              </a:rPr>
              <a:t>のとき</a:t>
            </a:r>
            <a:endParaRPr lang="en-US" altLang="ja-JP" sz="339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2" name="テキスト ボックス 151"/>
          <p:cNvSpPr txBox="1"/>
          <p:nvPr/>
        </p:nvSpPr>
        <p:spPr>
          <a:xfrm>
            <a:off x="14817900" y="8565322"/>
            <a:ext cx="7355837" cy="139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27" dirty="0">
                <a:solidFill>
                  <a:schemeClr val="accent2">
                    <a:lumMod val="75000"/>
                  </a:schemeClr>
                </a:solidFill>
              </a:rPr>
              <a:t>horizon</a:t>
            </a:r>
            <a:r>
              <a:rPr lang="ja-JP" altLang="en-US" sz="2827" dirty="0">
                <a:solidFill>
                  <a:schemeClr val="accent2">
                    <a:lumMod val="75000"/>
                  </a:schemeClr>
                </a:solidFill>
              </a:rPr>
              <a:t>の中と外の相関は，</a:t>
            </a:r>
            <a:r>
              <a:rPr lang="en-US" altLang="ja-JP" sz="2827" dirty="0">
                <a:solidFill>
                  <a:schemeClr val="accent2">
                    <a:lumMod val="75000"/>
                  </a:schemeClr>
                </a:solidFill>
              </a:rPr>
              <a:t>open Chart</a:t>
            </a:r>
            <a:r>
              <a:rPr lang="ja-JP" altLang="en-US" sz="2827" dirty="0" smtClean="0">
                <a:solidFill>
                  <a:schemeClr val="accent2">
                    <a:lumMod val="75000"/>
                  </a:schemeClr>
                </a:solidFill>
              </a:rPr>
              <a:t>の</a:t>
            </a:r>
            <a:endParaRPr lang="en-US" altLang="ja-JP" sz="2827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ja-JP" sz="2827" dirty="0" smtClean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ja-JP" altLang="en-US" sz="2827" dirty="0">
                <a:solidFill>
                  <a:schemeClr val="accent2">
                    <a:lumMod val="75000"/>
                  </a:schemeClr>
                </a:solidFill>
              </a:rPr>
              <a:t>領域と</a:t>
            </a:r>
            <a:r>
              <a:rPr lang="en-US" altLang="ja-JP" sz="2827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ja-JP" altLang="en-US" sz="2827" dirty="0">
                <a:solidFill>
                  <a:schemeClr val="accent2">
                    <a:lumMod val="75000"/>
                  </a:schemeClr>
                </a:solidFill>
              </a:rPr>
              <a:t>領域の真空の相関を求めることに同じ．</a:t>
            </a:r>
          </a:p>
          <a:p>
            <a:endParaRPr lang="ja-JP" altLang="en-US" sz="2827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3" name="テキスト ボックス 152"/>
          <p:cNvSpPr txBox="1"/>
          <p:nvPr/>
        </p:nvSpPr>
        <p:spPr>
          <a:xfrm>
            <a:off x="14713422" y="9558872"/>
            <a:ext cx="5017415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Action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と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open chart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のメトリックは，</a:t>
            </a:r>
            <a:endParaRPr lang="ja-JP" altLang="en-US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4" name="テキスト ボックス 153"/>
          <p:cNvSpPr txBox="1"/>
          <p:nvPr/>
        </p:nvSpPr>
        <p:spPr>
          <a:xfrm>
            <a:off x="14789049" y="5183908"/>
            <a:ext cx="6483288" cy="96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長距離の相関は，因果関係がなので時間によらず一定</a:t>
            </a:r>
            <a:endParaRPr lang="ja-JP" altLang="en-US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17653608" y="5929728"/>
            <a:ext cx="232342" cy="494489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715091" y="10143542"/>
            <a:ext cx="6935683" cy="961195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298250" y="11446182"/>
            <a:ext cx="10540121" cy="522651"/>
          </a:xfrm>
          <a:prstGeom prst="rect">
            <a:avLst/>
          </a:prstGeom>
        </p:spPr>
      </p:pic>
      <p:sp>
        <p:nvSpPr>
          <p:cNvPr id="159" name="テキスト ボックス 158"/>
          <p:cNvSpPr txBox="1"/>
          <p:nvPr/>
        </p:nvSpPr>
        <p:spPr>
          <a:xfrm>
            <a:off x="14759728" y="12305541"/>
            <a:ext cx="9220082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または，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領域のモード関数に関する運動方程式は，</a:t>
            </a:r>
            <a:endParaRPr lang="ja-JP" altLang="en-US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15079074" y="14462774"/>
            <a:ext cx="14759620" cy="96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三次元中心力場のシュレディンガー方程式と同じ形ような形，双曲面の調和関数とルジャンドル関数の積で解が与えられる．</a:t>
            </a:r>
            <a:endParaRPr lang="ja-JP" altLang="en-US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659817" y="13144166"/>
            <a:ext cx="8694813" cy="840891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583340" y="15621968"/>
            <a:ext cx="5149068" cy="739353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871035" y="13113721"/>
            <a:ext cx="1934672" cy="727320"/>
          </a:xfrm>
          <a:prstGeom prst="rect">
            <a:avLst/>
          </a:prstGeom>
        </p:spPr>
      </p:pic>
      <p:sp>
        <p:nvSpPr>
          <p:cNvPr id="166" name="テキスト ボックス 165"/>
          <p:cNvSpPr txBox="1"/>
          <p:nvPr/>
        </p:nvSpPr>
        <p:spPr>
          <a:xfrm>
            <a:off x="25099804" y="13236792"/>
            <a:ext cx="1304470" cy="532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smtClean="0">
                <a:solidFill>
                  <a:schemeClr val="accent1">
                    <a:lumMod val="75000"/>
                  </a:schemeClr>
                </a:solidFill>
              </a:rPr>
              <a:t>ただし，</a:t>
            </a:r>
            <a:endParaRPr lang="ja-JP" altLang="en-US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14875632" y="18604419"/>
            <a:ext cx="14759620" cy="96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と展開される．ここで，</a:t>
            </a:r>
            <a:r>
              <a:rPr lang="en-US" altLang="ja-JP" sz="2827" dirty="0" err="1" smtClean="0">
                <a:solidFill>
                  <a:schemeClr val="accent1">
                    <a:lumMod val="75000"/>
                  </a:schemeClr>
                </a:solidFill>
              </a:rPr>
              <a:t>p,l,m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は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de Sitter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の対称性に関する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generator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の固有値であるので，異なる固有値同士が直行する．</a:t>
            </a:r>
            <a:endParaRPr lang="ja-JP" altLang="en-US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538765" y="17226198"/>
            <a:ext cx="7651929" cy="1011308"/>
          </a:xfrm>
          <a:prstGeom prst="rect">
            <a:avLst/>
          </a:prstGeom>
        </p:spPr>
      </p:pic>
      <p:sp>
        <p:nvSpPr>
          <p:cNvPr id="123" name="テキスト ボックス 122"/>
          <p:cNvSpPr txBox="1"/>
          <p:nvPr/>
        </p:nvSpPr>
        <p:spPr>
          <a:xfrm>
            <a:off x="15270693" y="16704608"/>
            <a:ext cx="14759620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このモード関数を用いれば，場の演算子は，</a:t>
            </a:r>
            <a:endParaRPr lang="ja-JP" altLang="en-US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下矢印 21"/>
          <p:cNvSpPr/>
          <p:nvPr/>
        </p:nvSpPr>
        <p:spPr>
          <a:xfrm>
            <a:off x="21405095" y="19342721"/>
            <a:ext cx="490005" cy="486577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14875632" y="20030037"/>
            <a:ext cx="14759620" cy="96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そこで，エンタングルメントの計算では，　　の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と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領域の解析接続だけを考えば良い．さらに，このとき，真空が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Bunch-Davies vacuum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になるように要求する．</a:t>
            </a:r>
            <a:endParaRPr lang="ja-JP" altLang="en-US" sz="2827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970254" y="20105737"/>
            <a:ext cx="304800" cy="3302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9814478" y="23846907"/>
            <a:ext cx="4614807" cy="1002311"/>
          </a:xfrm>
          <a:prstGeom prst="rect">
            <a:avLst/>
          </a:prstGeom>
        </p:spPr>
      </p:pic>
      <p:sp>
        <p:nvSpPr>
          <p:cNvPr id="128" name="テキスト ボックス 127"/>
          <p:cNvSpPr txBox="1"/>
          <p:nvPr/>
        </p:nvSpPr>
        <p:spPr>
          <a:xfrm>
            <a:off x="15079074" y="25003037"/>
            <a:ext cx="11400534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rgbClr val="376092"/>
                </a:solidFill>
              </a:rPr>
              <a:t>この関係から，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Bunch-Davies vacuum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と</a:t>
            </a:r>
            <a:r>
              <a:rPr lang="en-US" altLang="ja-JP" sz="2827" dirty="0" smtClean="0">
                <a:solidFill>
                  <a:schemeClr val="accent1">
                    <a:lumMod val="75000"/>
                  </a:schemeClr>
                </a:solidFill>
              </a:rPr>
              <a:t>R,L</a:t>
            </a:r>
            <a:r>
              <a:rPr lang="ja-JP" altLang="en-US" sz="2827" dirty="0" smtClean="0">
                <a:solidFill>
                  <a:schemeClr val="accent1">
                    <a:lumMod val="75000"/>
                  </a:schemeClr>
                </a:solidFill>
              </a:rPr>
              <a:t>領域の真空との関係が，</a:t>
            </a:r>
            <a:endParaRPr lang="ja-JP" altLang="en-US" sz="2827" dirty="0">
              <a:solidFill>
                <a:srgbClr val="376092"/>
              </a:solidFill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0452824" y="25650353"/>
            <a:ext cx="3472577" cy="508835"/>
          </a:xfrm>
          <a:prstGeom prst="rect">
            <a:avLst/>
          </a:prstGeom>
        </p:spPr>
      </p:pic>
      <p:sp>
        <p:nvSpPr>
          <p:cNvPr id="130" name="テキスト ボックス 129"/>
          <p:cNvSpPr txBox="1"/>
          <p:nvPr/>
        </p:nvSpPr>
        <p:spPr>
          <a:xfrm>
            <a:off x="15215890" y="26315470"/>
            <a:ext cx="14107291" cy="96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rgbClr val="376092"/>
                </a:solidFill>
              </a:rPr>
              <a:t>ただし，</a:t>
            </a:r>
            <a:r>
              <a:rPr lang="en-US" altLang="ja-JP" sz="2827" dirty="0" err="1" smtClean="0">
                <a:solidFill>
                  <a:srgbClr val="376092"/>
                </a:solidFill>
              </a:rPr>
              <a:t>γ</a:t>
            </a:r>
            <a:r>
              <a:rPr lang="ja-JP" altLang="en-US" sz="2827" dirty="0" smtClean="0">
                <a:solidFill>
                  <a:srgbClr val="376092"/>
                </a:solidFill>
              </a:rPr>
              <a:t>は，</a:t>
            </a:r>
            <a:r>
              <a:rPr lang="en-US" altLang="ja-JP" sz="2827" dirty="0" err="1" smtClean="0">
                <a:solidFill>
                  <a:srgbClr val="376092"/>
                </a:solidFill>
              </a:rPr>
              <a:t>ν</a:t>
            </a:r>
            <a:r>
              <a:rPr lang="ja-JP" altLang="en-US" sz="2827" dirty="0" smtClean="0">
                <a:solidFill>
                  <a:srgbClr val="376092"/>
                </a:solidFill>
              </a:rPr>
              <a:t>と</a:t>
            </a:r>
            <a:r>
              <a:rPr lang="en-US" altLang="ja-JP" sz="2827" dirty="0" smtClean="0">
                <a:solidFill>
                  <a:srgbClr val="376092"/>
                </a:solidFill>
              </a:rPr>
              <a:t>p</a:t>
            </a:r>
            <a:r>
              <a:rPr lang="ja-JP" altLang="en-US" sz="2827" dirty="0" smtClean="0">
                <a:solidFill>
                  <a:srgbClr val="376092"/>
                </a:solidFill>
              </a:rPr>
              <a:t>の関数である．最後に，</a:t>
            </a:r>
            <a:r>
              <a:rPr lang="en-US" altLang="ja-JP" sz="2827" dirty="0" smtClean="0">
                <a:solidFill>
                  <a:srgbClr val="376092"/>
                </a:solidFill>
              </a:rPr>
              <a:t>Horizon</a:t>
            </a:r>
            <a:r>
              <a:rPr lang="ja-JP" altLang="en-US" sz="2827" dirty="0" smtClean="0">
                <a:solidFill>
                  <a:srgbClr val="376092"/>
                </a:solidFill>
              </a:rPr>
              <a:t>の外側をとレースアウトすることで，</a:t>
            </a:r>
            <a:r>
              <a:rPr lang="en-US" altLang="ja-JP" sz="2827" dirty="0" smtClean="0">
                <a:solidFill>
                  <a:srgbClr val="376092"/>
                </a:solidFill>
              </a:rPr>
              <a:t>Horizon</a:t>
            </a:r>
            <a:r>
              <a:rPr lang="ja-JP" altLang="en-US" sz="2827" dirty="0" smtClean="0">
                <a:solidFill>
                  <a:srgbClr val="376092"/>
                </a:solidFill>
              </a:rPr>
              <a:t>の内側に関する</a:t>
            </a:r>
            <a:r>
              <a:rPr lang="en-US" altLang="ja-JP" sz="2827" dirty="0" smtClean="0">
                <a:solidFill>
                  <a:srgbClr val="376092"/>
                </a:solidFill>
              </a:rPr>
              <a:t>p</a:t>
            </a:r>
            <a:r>
              <a:rPr lang="ja-JP" altLang="en-US" sz="2827" dirty="0" smtClean="0">
                <a:solidFill>
                  <a:srgbClr val="376092"/>
                </a:solidFill>
              </a:rPr>
              <a:t>モードのエンタングルメントエントロピーは，</a:t>
            </a:r>
            <a:endParaRPr lang="ja-JP" altLang="en-US" sz="2827" dirty="0">
              <a:solidFill>
                <a:srgbClr val="376092"/>
              </a:solidFill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079074" y="27397202"/>
            <a:ext cx="9537026" cy="794097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049" y="28168846"/>
            <a:ext cx="5884482" cy="3987450"/>
          </a:xfrm>
          <a:prstGeom prst="rect">
            <a:avLst/>
          </a:prstGeom>
        </p:spPr>
      </p:pic>
      <p:sp>
        <p:nvSpPr>
          <p:cNvPr id="135" name="テキスト ボックス 134"/>
          <p:cNvSpPr txBox="1"/>
          <p:nvPr/>
        </p:nvSpPr>
        <p:spPr>
          <a:xfrm>
            <a:off x="15164524" y="28419296"/>
            <a:ext cx="11400534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27" dirty="0" smtClean="0">
                <a:solidFill>
                  <a:srgbClr val="376092"/>
                </a:solidFill>
              </a:rPr>
              <a:t>P</a:t>
            </a:r>
            <a:r>
              <a:rPr lang="ja-JP" altLang="en-US" sz="2827" dirty="0" smtClean="0">
                <a:solidFill>
                  <a:srgbClr val="376092"/>
                </a:solidFill>
              </a:rPr>
              <a:t>に関する積分を実行して，</a:t>
            </a:r>
            <a:endParaRPr lang="ja-JP" altLang="en-US" sz="2827" dirty="0">
              <a:solidFill>
                <a:srgbClr val="376092"/>
              </a:solidFill>
            </a:endParaRP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945947" y="29239460"/>
            <a:ext cx="3949153" cy="826959"/>
          </a:xfrm>
          <a:prstGeom prst="rect">
            <a:avLst/>
          </a:prstGeom>
        </p:spPr>
      </p:pic>
      <p:sp>
        <p:nvSpPr>
          <p:cNvPr id="138" name="テキスト ボックス 137"/>
          <p:cNvSpPr txBox="1"/>
          <p:nvPr/>
        </p:nvSpPr>
        <p:spPr>
          <a:xfrm>
            <a:off x="15034897" y="30356379"/>
            <a:ext cx="11400534" cy="52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27" dirty="0" smtClean="0">
                <a:solidFill>
                  <a:srgbClr val="376092"/>
                </a:solidFill>
              </a:rPr>
              <a:t>右図を得る．</a:t>
            </a:r>
            <a:endParaRPr lang="ja-JP" altLang="en-US" sz="2827" dirty="0">
              <a:solidFill>
                <a:srgbClr val="376092"/>
              </a:solidFill>
            </a:endParaRPr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17585878" y="2175745"/>
            <a:ext cx="8980499" cy="623048"/>
          </a:xfrm>
          <a:prstGeom prst="rect">
            <a:avLst/>
          </a:prstGeom>
          <a:noFill/>
        </p:spPr>
        <p:txBody>
          <a:bodyPr wrap="square" lIns="129342" tIns="64671" rIns="129342" bIns="64671" rtlCol="0">
            <a:spAutoFit/>
          </a:bodyPr>
          <a:lstStyle/>
          <a:p>
            <a:r>
              <a:rPr lang="en-US" altLang="ja-JP" sz="3200" dirty="0" smtClean="0">
                <a:solidFill>
                  <a:schemeClr val="bg1"/>
                </a:solidFill>
                <a:latin typeface="HGP明朝E"/>
                <a:ea typeface="HGP明朝E"/>
                <a:cs typeface="HGP明朝E"/>
              </a:rPr>
              <a:t>Entanglement entropy in de Sitter space </a:t>
            </a:r>
            <a:endParaRPr kumimoji="1" lang="ja-JP" altLang="en-US" sz="3200" dirty="0">
              <a:solidFill>
                <a:schemeClr val="bg1"/>
              </a:solidFill>
              <a:latin typeface="HGP明朝E"/>
              <a:ea typeface="HGP明朝E"/>
              <a:cs typeface="HGP明朝E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5676</TotalTime>
  <Words>668</Words>
  <Application>Microsoft Macintosh PowerPoint</Application>
  <PresentationFormat>ユーザー設定</PresentationFormat>
  <Paragraphs>88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cybignet</dc:creator>
  <cp:lastModifiedBy>川 大揮</cp:lastModifiedBy>
  <cp:revision>124</cp:revision>
  <cp:lastPrinted>2017-05-08T07:52:38Z</cp:lastPrinted>
  <dcterms:created xsi:type="dcterms:W3CDTF">2013-06-11T08:36:10Z</dcterms:created>
  <dcterms:modified xsi:type="dcterms:W3CDTF">2018-02-06T16:45:48Z</dcterms:modified>
</cp:coreProperties>
</file>